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0">
                <a:solidFill>
                  <a:srgbClr val="21212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0" i="0">
                <a:solidFill>
                  <a:srgbClr val="21212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0" i="0">
                <a:solidFill>
                  <a:srgbClr val="21212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500" b="0" i="0">
                <a:solidFill>
                  <a:srgbClr val="21212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70998" y="5190687"/>
            <a:ext cx="9090131" cy="501541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408359" y="-88764"/>
            <a:ext cx="5547359" cy="9618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00" b="0" i="0">
                <a:solidFill>
                  <a:srgbClr val="212121"/>
                </a:solidFill>
                <a:latin typeface="Lucida Sans Unicode"/>
                <a:cs typeface="Lucida Sans Unicod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55597" y="2846848"/>
            <a:ext cx="16728440" cy="6588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9569" y="6729190"/>
            <a:ext cx="79976" cy="26650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1836" y="6729190"/>
            <a:ext cx="66647" cy="2665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9569" y="6222834"/>
            <a:ext cx="79976" cy="26650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1836" y="6222834"/>
            <a:ext cx="66647" cy="26650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46157" y="5716480"/>
            <a:ext cx="66647" cy="26650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85095" y="5716480"/>
            <a:ext cx="66647" cy="26650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79569" y="5210125"/>
            <a:ext cx="79976" cy="26650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1836" y="5210125"/>
            <a:ext cx="66647" cy="26650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3012455" y="759532"/>
            <a:ext cx="4265930" cy="773430"/>
          </a:xfrm>
          <a:prstGeom prst="rect">
            <a:avLst/>
          </a:prstGeom>
          <a:solidFill>
            <a:srgbClr val="9A6D07"/>
          </a:solidFill>
        </p:spPr>
        <p:txBody>
          <a:bodyPr wrap="square" lIns="0" tIns="193040" rIns="0" bIns="0" rtlCol="0" vert="horz">
            <a:spAutoFit/>
          </a:bodyPr>
          <a:lstStyle/>
          <a:p>
            <a:pPr marL="593090">
              <a:lnSpc>
                <a:spcPct val="100000"/>
              </a:lnSpc>
              <a:spcBef>
                <a:spcPts val="1520"/>
              </a:spcBef>
              <a:tabLst>
                <a:tab pos="1000125" algn="l"/>
                <a:tab pos="2413000" algn="l"/>
              </a:tabLst>
            </a:pPr>
            <a:r>
              <a:rPr dirty="0" sz="2150" spc="-50">
                <a:solidFill>
                  <a:srgbClr val="FFFFFF"/>
                </a:solidFill>
                <a:latin typeface="Lucida Sans Unicode"/>
                <a:cs typeface="Lucida Sans Unicode"/>
              </a:rPr>
              <a:t>Ğ</a:t>
            </a:r>
            <a:r>
              <a:rPr dirty="0" sz="215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150" spc="-25">
                <a:solidFill>
                  <a:srgbClr val="FFFFFF"/>
                </a:solidFill>
                <a:latin typeface="Lucida Sans Unicode"/>
                <a:cs typeface="Lucida Sans Unicode"/>
              </a:rPr>
              <a:t>Dow</a:t>
            </a:r>
            <a:r>
              <a:rPr dirty="0" sz="215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150" spc="45">
                <a:solidFill>
                  <a:srgbClr val="FFFFFF"/>
                </a:solidFill>
                <a:latin typeface="Lucida Sans Unicode"/>
                <a:cs typeface="Lucida Sans Unicode"/>
              </a:rPr>
              <a:t>B</a:t>
            </a:r>
            <a:endParaRPr sz="2150">
              <a:latin typeface="Lucida Sans Unicode"/>
              <a:cs typeface="Lucida Sans Unicode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9343942" y="759532"/>
            <a:ext cx="4265930" cy="773430"/>
          </a:xfrm>
          <a:prstGeom prst="rect">
            <a:avLst/>
          </a:prstGeom>
          <a:solidFill>
            <a:srgbClr val="9A6D07"/>
          </a:solidFill>
        </p:spPr>
        <p:txBody>
          <a:bodyPr wrap="square" lIns="0" tIns="186690" rIns="0" bIns="0" rtlCol="0" vert="horz">
            <a:spAutoFit/>
          </a:bodyPr>
          <a:lstStyle/>
          <a:p>
            <a:pPr marL="458470">
              <a:lnSpc>
                <a:spcPct val="100000"/>
              </a:lnSpc>
              <a:spcBef>
                <a:spcPts val="1470"/>
              </a:spcBef>
              <a:tabLst>
                <a:tab pos="866140" algn="l"/>
                <a:tab pos="2799080" algn="l"/>
              </a:tabLst>
            </a:pPr>
            <a:r>
              <a:rPr dirty="0" sz="2200" spc="-50">
                <a:solidFill>
                  <a:srgbClr val="FFFFFF"/>
                </a:solidFill>
                <a:latin typeface="Lucida Sans Unicode"/>
                <a:cs typeface="Lucida Sans Unicode"/>
              </a:rPr>
              <a:t>Ğ</a:t>
            </a:r>
            <a:r>
              <a:rPr dirty="0" sz="220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200" spc="-265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dirty="0" sz="2200" spc="-44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200" spc="-25">
                <a:solidFill>
                  <a:srgbClr val="FFFFFF"/>
                </a:solidFill>
                <a:latin typeface="Lucida Sans Unicode"/>
                <a:cs typeface="Lucida Sans Unicode"/>
              </a:rPr>
              <a:t>own</a:t>
            </a:r>
            <a:r>
              <a:rPr dirty="0" sz="2200">
                <a:solidFill>
                  <a:srgbClr val="FFFFFF"/>
                </a:solidFill>
                <a:latin typeface="Lucida Sans Unicode"/>
                <a:cs typeface="Lucida Sans Unicode"/>
              </a:rPr>
              <a:t>	I</a:t>
            </a:r>
            <a:r>
              <a:rPr dirty="0" sz="2200" spc="12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200" spc="-5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endParaRPr sz="220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430976" y="-88764"/>
            <a:ext cx="3322954" cy="588645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3700" spc="65" b="1">
                <a:latin typeface="Arial"/>
                <a:cs typeface="Arial"/>
              </a:rPr>
              <a:t>Prestige</a:t>
            </a:r>
            <a:r>
              <a:rPr dirty="0" sz="3700" spc="330" b="1">
                <a:latin typeface="Arial"/>
                <a:cs typeface="Arial"/>
              </a:rPr>
              <a:t> </a:t>
            </a:r>
            <a:r>
              <a:rPr dirty="0" sz="3700" spc="-20" b="1">
                <a:latin typeface="Arial"/>
                <a:cs typeface="Arial"/>
              </a:rPr>
              <a:t>Avon</a:t>
            </a:r>
            <a:endParaRPr sz="3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-27701" y="1648312"/>
            <a:ext cx="18009235" cy="30638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7305" marR="5080" indent="-15240">
              <a:lnSpc>
                <a:spcPct val="154500"/>
              </a:lnSpc>
              <a:spcBef>
                <a:spcPts val="95"/>
              </a:spcBef>
              <a:tabLst>
                <a:tab pos="2698750" algn="l"/>
                <a:tab pos="5721350" algn="l"/>
                <a:tab pos="11798300" algn="l"/>
                <a:tab pos="14952980" algn="l"/>
              </a:tabLst>
            </a:pPr>
            <a:r>
              <a:rPr dirty="0" sz="2150" spc="60">
                <a:solidFill>
                  <a:srgbClr val="3608EF"/>
                </a:solidFill>
                <a:latin typeface="Lucida Sans Unicode"/>
                <a:cs typeface="Lucida Sans Unicode"/>
              </a:rPr>
              <a:t>'restige</a:t>
            </a:r>
            <a:r>
              <a:rPr dirty="0" sz="2150" spc="95">
                <a:solidFill>
                  <a:srgbClr val="3608EF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75">
                <a:solidFill>
                  <a:srgbClr val="3608ED"/>
                </a:solidFill>
                <a:latin typeface="Lucida Sans Unicode"/>
                <a:cs typeface="Lucida Sans Unicode"/>
              </a:rPr>
              <a:t>Avon</a:t>
            </a:r>
            <a:r>
              <a:rPr dirty="0" sz="2150" spc="5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70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50">
                <a:solidFill>
                  <a:srgbClr val="212170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15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Classic,</a:t>
            </a:r>
            <a:r>
              <a:rPr dirty="0" sz="2150" spc="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75">
                <a:solidFill>
                  <a:srgbClr val="212121"/>
                </a:solidFill>
                <a:latin typeface="Lucida Sans Unicode"/>
                <a:cs typeface="Lucida Sans Unicode"/>
              </a:rPr>
              <a:t>cutting-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edge,</a:t>
            </a:r>
            <a:r>
              <a:rPr dirty="0" sz="2150" spc="2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innovative</a:t>
            </a:r>
            <a:r>
              <a:rPr dirty="0" sz="2150" spc="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85">
                <a:solidFill>
                  <a:srgbClr val="212121"/>
                </a:solidFill>
                <a:latin typeface="Lucida Sans Unicode"/>
                <a:cs typeface="Lucida Sans Unicode"/>
              </a:rPr>
              <a:t>high-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rise</a:t>
            </a:r>
            <a:r>
              <a:rPr dirty="0" sz="215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residential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1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ECC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	Road,</a:t>
            </a:r>
            <a:r>
              <a:rPr dirty="0" sz="2150" spc="2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Whitefield,</a:t>
            </a:r>
            <a:r>
              <a:rPr dirty="0" sz="2150" spc="2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75">
                <a:solidFill>
                  <a:srgbClr val="212121"/>
                </a:solidFill>
                <a:latin typeface="Lucida Sans Unicode"/>
                <a:cs typeface="Lucida Sans Unicode"/>
              </a:rPr>
              <a:t>East</a:t>
            </a:r>
            <a:r>
              <a:rPr dirty="0" sz="21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00">
                <a:solidFill>
                  <a:srgbClr val="212121"/>
                </a:solidFill>
                <a:latin typeface="Lucida Sans Unicode"/>
                <a:cs typeface="Lucida Sans Unicode"/>
              </a:rPr>
              <a:t>Bangalore.</a:t>
            </a:r>
            <a:r>
              <a:rPr dirty="0" sz="2150" spc="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150" spc="1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Ultra-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uxurious</a:t>
            </a:r>
            <a:r>
              <a:rPr dirty="0" sz="21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15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by</a:t>
            </a:r>
            <a:r>
              <a:rPr dirty="0" sz="2150" spc="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150" spc="1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4D678C"/>
                </a:solidFill>
                <a:latin typeface="Lucida Sans Unicode"/>
                <a:cs typeface="Lucida Sans Unicode"/>
              </a:rPr>
              <a:t>G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roup</a:t>
            </a:r>
            <a:r>
              <a:rPr dirty="0" sz="21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spread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over</a:t>
            </a:r>
            <a:r>
              <a:rPr dirty="0" sz="21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10</a:t>
            </a:r>
            <a:r>
              <a:rPr dirty="0" sz="21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Acres.</a:t>
            </a:r>
            <a:r>
              <a:rPr dirty="0" sz="215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15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1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allocates</a:t>
            </a:r>
            <a:r>
              <a:rPr dirty="0" sz="21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75">
                <a:solidFill>
                  <a:srgbClr val="4D729A"/>
                </a:solidFill>
                <a:latin typeface="Lucida Sans Unicode"/>
                <a:cs typeface="Lucida Sans Unicode"/>
              </a:rPr>
              <a:t>80%</a:t>
            </a:r>
            <a:r>
              <a:rPr dirty="0" sz="2150" spc="130">
                <a:solidFill>
                  <a:srgbClr val="4D72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15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15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space</a:t>
            </a:r>
            <a:r>
              <a:rPr dirty="0" sz="215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699AB8"/>
                </a:solidFill>
                <a:latin typeface="Lucida Sans Unicode"/>
                <a:cs typeface="Lucida Sans Unicode"/>
              </a:rPr>
              <a:t>to</a:t>
            </a:r>
            <a:r>
              <a:rPr dirty="0" sz="2150" spc="15">
                <a:solidFill>
                  <a:srgbClr val="699AB8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open</a:t>
            </a:r>
            <a:r>
              <a:rPr dirty="0" sz="215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areas</a:t>
            </a:r>
            <a:r>
              <a:rPr dirty="0" sz="21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onIy </a:t>
            </a:r>
            <a:r>
              <a:rPr dirty="0" sz="2150" spc="120">
                <a:solidFill>
                  <a:srgbClr val="466E9A"/>
                </a:solidFill>
                <a:latin typeface="Lucida Sans Unicode"/>
                <a:cs typeface="Lucida Sans Unicode"/>
              </a:rPr>
              <a:t>0%</a:t>
            </a:r>
            <a:r>
              <a:rPr dirty="0" sz="2150" spc="150">
                <a:solidFill>
                  <a:srgbClr val="466E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64D"/>
                </a:solidFill>
                <a:latin typeface="Lucida Sans Unicode"/>
                <a:cs typeface="Lucida Sans Unicode"/>
              </a:rPr>
              <a:t>to</a:t>
            </a:r>
            <a:r>
              <a:rPr dirty="0" sz="2150" spc="30">
                <a:solidFill>
                  <a:srgbClr val="21264D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construction.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	It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features</a:t>
            </a:r>
            <a:r>
              <a:rPr dirty="0" sz="215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attractively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	desig</a:t>
            </a:r>
            <a:r>
              <a:rPr dirty="0" sz="2150">
                <a:solidFill>
                  <a:srgbClr val="214B9A"/>
                </a:solidFill>
                <a:latin typeface="Lucida Sans Unicode"/>
                <a:cs typeface="Lucida Sans Unicode"/>
              </a:rPr>
              <a:t>ned</a:t>
            </a:r>
            <a:r>
              <a:rPr dirty="0" sz="2150" spc="4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4</a:t>
            </a:r>
            <a:r>
              <a:rPr dirty="0" sz="2150" spc="-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high-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rise</a:t>
            </a:r>
            <a:r>
              <a:rPr dirty="0" sz="2150" spc="-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towers</a:t>
            </a:r>
            <a:r>
              <a:rPr dirty="0" sz="2150" spc="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30">
                <a:solidFill>
                  <a:srgbClr val="212121"/>
                </a:solidFill>
                <a:latin typeface="Lucida Sans Unicode"/>
                <a:cs typeface="Lucida Sans Unicode"/>
              </a:rPr>
              <a:t>with</a:t>
            </a:r>
            <a:r>
              <a:rPr dirty="0" sz="21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230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units</a:t>
            </a:r>
            <a:r>
              <a:rPr dirty="0" sz="215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365977"/>
                </a:solidFill>
                <a:latin typeface="Lucida Sans Unicode"/>
                <a:cs typeface="Lucida Sans Unicode"/>
              </a:rPr>
              <a:t>of</a:t>
            </a:r>
            <a:r>
              <a:rPr dirty="0" sz="2150" spc="-20">
                <a:solidFill>
                  <a:srgbClr val="365977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3,</a:t>
            </a:r>
            <a:r>
              <a:rPr dirty="0" sz="215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3.5,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4,</a:t>
            </a:r>
            <a:r>
              <a:rPr dirty="0" sz="2150" spc="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85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-1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95">
                <a:solidFill>
                  <a:srgbClr val="212121"/>
                </a:solidFill>
                <a:latin typeface="Lucida Sans Unicode"/>
                <a:cs typeface="Lucida Sans Unicode"/>
              </a:rPr>
              <a:t>5</a:t>
            </a:r>
            <a:r>
              <a:rPr dirty="0" sz="215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	splendid</a:t>
            </a:r>
            <a:r>
              <a:rPr dirty="0" sz="21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apartments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pread</a:t>
            </a:r>
            <a:r>
              <a:rPr dirty="0" sz="21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across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G</a:t>
            </a:r>
            <a:r>
              <a:rPr dirty="0" sz="215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330">
                <a:solidFill>
                  <a:srgbClr val="212121"/>
                </a:solidFill>
                <a:latin typeface="Lucida Sans Unicode"/>
                <a:cs typeface="Lucida Sans Unicode"/>
              </a:rPr>
              <a:t>+</a:t>
            </a:r>
            <a:r>
              <a:rPr dirty="0" sz="2150" spc="-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16</a:t>
            </a:r>
            <a:r>
              <a:rPr dirty="0" sz="2150" spc="-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80">
                <a:solidFill>
                  <a:srgbClr val="212121"/>
                </a:solidFill>
                <a:latin typeface="Lucida Sans Unicode"/>
                <a:cs typeface="Lucida Sans Unicode"/>
              </a:rPr>
              <a:t>floors.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15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new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launch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15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1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starts</a:t>
            </a:r>
            <a:r>
              <a:rPr dirty="0" sz="21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4470"/>
                </a:solidFill>
                <a:latin typeface="Lucida Sans Unicode"/>
                <a:cs typeface="Lucida Sans Unicode"/>
              </a:rPr>
              <a:t>at</a:t>
            </a:r>
            <a:r>
              <a:rPr dirty="0" sz="2150" spc="-65">
                <a:solidFill>
                  <a:srgbClr val="214470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1.8</a:t>
            </a:r>
            <a:r>
              <a:rPr dirty="0" sz="2150" spc="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32323"/>
                </a:solidFill>
                <a:latin typeface="Lucida Sans Unicode"/>
                <a:cs typeface="Lucida Sans Unicode"/>
              </a:rPr>
              <a:t>Cr“.</a:t>
            </a:r>
            <a:r>
              <a:rPr dirty="0" sz="2150" spc="110">
                <a:solidFill>
                  <a:srgbClr val="232323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15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1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will</a:t>
            </a:r>
            <a:r>
              <a:rPr dirty="0" sz="21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get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completed</a:t>
            </a:r>
            <a:r>
              <a:rPr dirty="0" sz="2150" spc="2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8CA3B8"/>
                </a:solidFill>
                <a:latin typeface="Lucida Sans Unicode"/>
                <a:cs typeface="Lucida Sans Unicode"/>
              </a:rPr>
              <a:t>on</a:t>
            </a:r>
            <a:r>
              <a:rPr dirty="0" sz="2150" spc="-50">
                <a:solidFill>
                  <a:srgbClr val="8CA3B8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deadlines</a:t>
            </a:r>
            <a:endParaRPr sz="2150">
              <a:latin typeface="Lucida Sans Unicode"/>
              <a:cs typeface="Lucida Sans Unicode"/>
            </a:endParaRPr>
          </a:p>
          <a:p>
            <a:pPr marL="13335" marR="114935" indent="38100">
              <a:lnSpc>
                <a:spcPct val="154500"/>
              </a:lnSpc>
            </a:pPr>
            <a:r>
              <a:rPr dirty="0" sz="2150">
                <a:solidFill>
                  <a:srgbClr val="696021"/>
                </a:solidFill>
                <a:latin typeface="Lucida Sans Unicode"/>
                <a:cs typeface="Lucida Sans Unicode"/>
              </a:rPr>
              <a:t>y</a:t>
            </a:r>
            <a:r>
              <a:rPr dirty="0" sz="2150" spc="35">
                <a:solidFill>
                  <a:srgbClr val="6960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Dec</a:t>
            </a:r>
            <a:r>
              <a:rPr dirty="0" sz="215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2028.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This</a:t>
            </a:r>
            <a:r>
              <a:rPr dirty="0" sz="215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35">
                <a:solidFill>
                  <a:srgbClr val="212121"/>
                </a:solidFill>
                <a:latin typeface="Lucida Sans Unicode"/>
                <a:cs typeface="Lucida Sans Unicode"/>
              </a:rPr>
              <a:t>prominent</a:t>
            </a:r>
            <a:r>
              <a:rPr dirty="0" sz="215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35">
                <a:solidFill>
                  <a:srgbClr val="212121"/>
                </a:solidFill>
                <a:latin typeface="Lucida Sans Unicode"/>
                <a:cs typeface="Lucida Sans Unicode"/>
              </a:rPr>
              <a:t>upcoming</a:t>
            </a:r>
            <a:r>
              <a:rPr dirty="0" sz="215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1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1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2024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1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apartments</a:t>
            </a:r>
            <a:r>
              <a:rPr dirty="0" sz="215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4D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110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offered</a:t>
            </a:r>
            <a:r>
              <a:rPr dirty="0" sz="21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150" spc="-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four</a:t>
            </a:r>
            <a:r>
              <a:rPr dirty="0" sz="215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80">
                <a:solidFill>
                  <a:srgbClr val="212121"/>
                </a:solidFill>
                <a:latin typeface="Lucida Sans Unicode"/>
                <a:cs typeface="Lucida Sans Unicode"/>
              </a:rPr>
              <a:t>topolog</a:t>
            </a:r>
            <a:r>
              <a:rPr dirty="0" sz="2150" spc="-4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ies.</a:t>
            </a:r>
            <a:r>
              <a:rPr dirty="0" sz="215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Below</a:t>
            </a:r>
            <a:r>
              <a:rPr dirty="0" sz="2150" spc="1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are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ae</a:t>
            </a:r>
            <a:r>
              <a:rPr dirty="0" sz="21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F2F2F"/>
                </a:solidFill>
                <a:latin typeface="Lucida Sans Unicode"/>
                <a:cs typeface="Lucida Sans Unicode"/>
              </a:rPr>
              <a:t>various</a:t>
            </a:r>
            <a:r>
              <a:rPr dirty="0" sz="2150" spc="90">
                <a:solidFill>
                  <a:srgbClr val="2F2F2F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floor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plan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366B9A"/>
                </a:solidFill>
                <a:latin typeface="Lucida Sans Unicode"/>
                <a:cs typeface="Lucida Sans Unicode"/>
              </a:rPr>
              <a:t>types</a:t>
            </a:r>
            <a:r>
              <a:rPr dirty="0" sz="2150" spc="35">
                <a:solidFill>
                  <a:srgbClr val="366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available</a:t>
            </a:r>
            <a:r>
              <a:rPr dirty="0" sz="2150" spc="2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45">
                <a:solidFill>
                  <a:srgbClr val="212121"/>
                </a:solidFill>
                <a:latin typeface="Lucida Sans Unicode"/>
                <a:cs typeface="Lucida Sans Unicode"/>
              </a:rPr>
              <a:t>with</a:t>
            </a:r>
            <a:r>
              <a:rPr dirty="0" sz="21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quotes,</a:t>
            </a:r>
            <a:endParaRPr sz="2150">
              <a:latin typeface="Lucida Sans Unicode"/>
              <a:cs typeface="Lucida Sans Unicode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04646" y="4819694"/>
            <a:ext cx="1432560" cy="2051050"/>
          </a:xfrm>
          <a:prstGeom prst="rect">
            <a:avLst/>
          </a:prstGeom>
        </p:spPr>
        <p:txBody>
          <a:bodyPr wrap="square" lIns="0" tIns="190500" rIns="0" bIns="0" rtlCol="0" vert="horz">
            <a:spAutoFit/>
          </a:bodyPr>
          <a:lstStyle/>
          <a:p>
            <a:pPr marL="313690" indent="-300990">
              <a:lnSpc>
                <a:spcPct val="100000"/>
              </a:lnSpc>
              <a:spcBef>
                <a:spcPts val="1500"/>
              </a:spcBef>
              <a:buClr>
                <a:srgbClr val="212121"/>
              </a:buClr>
              <a:buChar char="•"/>
              <a:tabLst>
                <a:tab pos="313690" algn="l"/>
              </a:tabLst>
            </a:pPr>
            <a:r>
              <a:rPr dirty="0" sz="2150">
                <a:solidFill>
                  <a:srgbClr val="709AB1"/>
                </a:solidFill>
                <a:latin typeface="Lucida Sans Unicode"/>
                <a:cs typeface="Lucida Sans Unicode"/>
              </a:rPr>
              <a:t>3</a:t>
            </a:r>
            <a:r>
              <a:rPr dirty="0" sz="2150" spc="-35">
                <a:solidFill>
                  <a:srgbClr val="709AB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20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endParaRPr sz="2150">
              <a:latin typeface="Lucida Sans Unicode"/>
              <a:cs typeface="Lucida Sans Unicode"/>
            </a:endParaRPr>
          </a:p>
          <a:p>
            <a:pPr marL="313690" indent="-300990">
              <a:lnSpc>
                <a:spcPct val="100000"/>
              </a:lnSpc>
              <a:spcBef>
                <a:spcPts val="1405"/>
              </a:spcBef>
              <a:buChar char="•"/>
              <a:tabLst>
                <a:tab pos="313690" algn="l"/>
              </a:tabLst>
            </a:pP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3.5</a:t>
            </a:r>
            <a:r>
              <a:rPr dirty="0" sz="215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20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endParaRPr sz="2150">
              <a:latin typeface="Lucida Sans Unicode"/>
              <a:cs typeface="Lucida Sans Unicode"/>
            </a:endParaRPr>
          </a:p>
          <a:p>
            <a:pPr marL="313690" indent="-300990">
              <a:lnSpc>
                <a:spcPct val="100000"/>
              </a:lnSpc>
              <a:spcBef>
                <a:spcPts val="1410"/>
              </a:spcBef>
              <a:buClr>
                <a:srgbClr val="212121"/>
              </a:buClr>
              <a:buChar char="•"/>
              <a:tabLst>
                <a:tab pos="313690" algn="l"/>
              </a:tabLst>
            </a:pPr>
            <a:r>
              <a:rPr dirty="0" sz="2150">
                <a:solidFill>
                  <a:srgbClr val="706021"/>
                </a:solidFill>
                <a:latin typeface="Lucida Sans Unicode"/>
                <a:cs typeface="Lucida Sans Unicode"/>
              </a:rPr>
              <a:t>4</a:t>
            </a:r>
            <a:r>
              <a:rPr dirty="0" sz="2150" spc="-45">
                <a:solidFill>
                  <a:srgbClr val="7060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20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endParaRPr sz="2150">
              <a:latin typeface="Lucida Sans Unicode"/>
              <a:cs typeface="Lucida Sans Unicode"/>
            </a:endParaRPr>
          </a:p>
          <a:p>
            <a:pPr marL="306705" indent="-294005">
              <a:lnSpc>
                <a:spcPct val="100000"/>
              </a:lnSpc>
              <a:spcBef>
                <a:spcPts val="1405"/>
              </a:spcBef>
              <a:buClr>
                <a:srgbClr val="212121"/>
              </a:buClr>
              <a:buChar char="•"/>
              <a:tabLst>
                <a:tab pos="306705" algn="l"/>
              </a:tabLst>
            </a:pPr>
            <a:r>
              <a:rPr dirty="0" sz="2150" spc="135">
                <a:solidFill>
                  <a:srgbClr val="212152"/>
                </a:solidFill>
                <a:latin typeface="Lucida Sans Unicode"/>
                <a:cs typeface="Lucida Sans Unicode"/>
              </a:rPr>
              <a:t>5</a:t>
            </a:r>
            <a:r>
              <a:rPr dirty="0" sz="2150" spc="-130">
                <a:solidFill>
                  <a:srgbClr val="212152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20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endParaRPr sz="2150">
              <a:latin typeface="Lucida Sans Unicode"/>
              <a:cs typeface="Lucida Sans Unicode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638701" y="4819694"/>
            <a:ext cx="3634740" cy="20510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6065" marR="5080" indent="-253365">
              <a:lnSpc>
                <a:spcPct val="154500"/>
              </a:lnSpc>
              <a:spcBef>
                <a:spcPts val="95"/>
              </a:spcBef>
            </a:pPr>
            <a:r>
              <a:rPr dirty="0" sz="2150" spc="-20">
                <a:solidFill>
                  <a:srgbClr val="214B9A"/>
                </a:solidFill>
                <a:latin typeface="Lucida Sans Unicode"/>
                <a:cs typeface="Lucida Sans Unicode"/>
              </a:rPr>
              <a:t>1500</a:t>
            </a:r>
            <a:r>
              <a:rPr dirty="0" sz="2150" spc="-1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150" spc="-85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1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1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Price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1800</a:t>
            </a:r>
            <a:r>
              <a:rPr dirty="0" sz="21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150" spc="-80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150" spc="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15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4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endParaRPr sz="2150">
              <a:latin typeface="Lucida Sans Unicode"/>
              <a:cs typeface="Lucida Sans Unicode"/>
            </a:endParaRPr>
          </a:p>
          <a:p>
            <a:pPr marL="12700" marR="258445" indent="5080">
              <a:lnSpc>
                <a:spcPct val="154500"/>
              </a:lnSpc>
            </a:pPr>
            <a:r>
              <a:rPr dirty="0" sz="2150" spc="-30">
                <a:solidFill>
                  <a:srgbClr val="212121"/>
                </a:solidFill>
                <a:latin typeface="Lucida Sans Unicode"/>
                <a:cs typeface="Lucida Sans Unicode"/>
              </a:rPr>
              <a:t>2200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150" spc="-85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15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Price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3000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150" spc="-85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1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1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endParaRPr sz="2150">
              <a:latin typeface="Lucida Sans Unicode"/>
              <a:cs typeface="Lucida Sans Unicode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293264" y="4819694"/>
            <a:ext cx="3486150" cy="20510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65430" marR="5080" indent="-253365">
              <a:lnSpc>
                <a:spcPct val="154500"/>
              </a:lnSpc>
              <a:spcBef>
                <a:spcPts val="95"/>
              </a:spcBef>
            </a:pPr>
            <a:r>
              <a:rPr dirty="0" sz="2150" spc="90">
                <a:solidFill>
                  <a:srgbClr val="214B9A"/>
                </a:solidFill>
                <a:latin typeface="Lucida Sans Unicode"/>
                <a:cs typeface="Lucida Sans Unicode"/>
              </a:rPr>
              <a:t>Rs.</a:t>
            </a:r>
            <a:r>
              <a:rPr dirty="0" sz="2150" spc="1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1.8</a:t>
            </a:r>
            <a:r>
              <a:rPr dirty="0" sz="2150" spc="1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 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Rs.</a:t>
            </a:r>
            <a:r>
              <a:rPr dirty="0" sz="2150" spc="1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2.2</a:t>
            </a:r>
            <a:r>
              <a:rPr dirty="0" sz="21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150" spc="3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</a:t>
            </a:r>
            <a:endParaRPr sz="2150">
              <a:latin typeface="Lucida Sans Unicode"/>
              <a:cs typeface="Lucida Sans Unicode"/>
            </a:endParaRPr>
          </a:p>
          <a:p>
            <a:pPr marL="12700" marR="264160">
              <a:lnSpc>
                <a:spcPct val="154500"/>
              </a:lnSpc>
            </a:pPr>
            <a:r>
              <a:rPr dirty="0" sz="2150" spc="90">
                <a:solidFill>
                  <a:srgbClr val="214B9A"/>
                </a:solidFill>
                <a:latin typeface="Lucida Sans Unicode"/>
                <a:cs typeface="Lucida Sans Unicode"/>
              </a:rPr>
              <a:t>Rs.</a:t>
            </a:r>
            <a:r>
              <a:rPr dirty="0" sz="2150" spc="1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3.8</a:t>
            </a:r>
            <a:r>
              <a:rPr dirty="0" sz="215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 </a:t>
            </a:r>
            <a:r>
              <a:rPr dirty="0" sz="2150" spc="90">
                <a:solidFill>
                  <a:srgbClr val="214B9A"/>
                </a:solidFill>
                <a:latin typeface="Lucida Sans Unicode"/>
                <a:cs typeface="Lucida Sans Unicode"/>
              </a:rPr>
              <a:t>Rs.</a:t>
            </a:r>
            <a:r>
              <a:rPr dirty="0" sz="2150" spc="-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5.9</a:t>
            </a:r>
            <a:r>
              <a:rPr dirty="0" sz="2150" spc="1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15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</a:t>
            </a:r>
            <a:endParaRPr sz="2150">
              <a:latin typeface="Lucida Sans Unicode"/>
              <a:cs typeface="Lucida Sans Unicode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-42703" y="7111616"/>
            <a:ext cx="17938115" cy="319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42545" marR="5080" indent="-27305">
              <a:lnSpc>
                <a:spcPct val="154500"/>
              </a:lnSpc>
              <a:spcBef>
                <a:spcPts val="95"/>
              </a:spcBef>
            </a:pP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’vestige</a:t>
            </a:r>
            <a:r>
              <a:rPr dirty="0" sz="2150" spc="-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15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location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466E9A"/>
                </a:solidFill>
                <a:latin typeface="Lucida Sans Unicode"/>
                <a:cs typeface="Lucida Sans Unicode"/>
              </a:rPr>
              <a:t>at</a:t>
            </a:r>
            <a:r>
              <a:rPr dirty="0" sz="2150" spc="-75">
                <a:solidFill>
                  <a:srgbClr val="466E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ECC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  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Road,</a:t>
            </a:r>
            <a:r>
              <a:rPr dirty="0" sz="215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Whitefield,</a:t>
            </a:r>
            <a:r>
              <a:rPr dirty="0" sz="21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4D"/>
                </a:solidFill>
                <a:latin typeface="Lucida Sans Unicode"/>
                <a:cs typeface="Lucida Sans Unicode"/>
              </a:rPr>
              <a:t>in</a:t>
            </a:r>
            <a:r>
              <a:rPr dirty="0" sz="2150" spc="-90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10">
                <a:solidFill>
                  <a:srgbClr val="212121"/>
                </a:solidFill>
                <a:latin typeface="Lucida Sans Unicode"/>
                <a:cs typeface="Lucida Sans Unicode"/>
              </a:rPr>
              <a:t>East</a:t>
            </a:r>
            <a:r>
              <a:rPr dirty="0" sz="2150" spc="-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Bangalore</a:t>
            </a:r>
            <a:r>
              <a:rPr dirty="0" sz="2150" spc="50">
                <a:solidFill>
                  <a:srgbClr val="21214D"/>
                </a:solidFill>
                <a:latin typeface="Lucida Sans Unicode"/>
                <a:cs typeface="Lucida Sans Unicode"/>
              </a:rPr>
              <a:t>,</a:t>
            </a:r>
            <a:r>
              <a:rPr dirty="0" sz="2150" spc="-170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Karnataka</a:t>
            </a:r>
            <a:r>
              <a:rPr dirty="0" sz="215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560066.</a:t>
            </a:r>
            <a:r>
              <a:rPr dirty="0" sz="2150" spc="2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4B9A"/>
                </a:solidFill>
                <a:latin typeface="Lucida Sans Unicode"/>
                <a:cs typeface="Lucida Sans Unicode"/>
              </a:rPr>
              <a:t>It</a:t>
            </a:r>
            <a:r>
              <a:rPr dirty="0" sz="2150" spc="-7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has</a:t>
            </a:r>
            <a:r>
              <a:rPr dirty="0" sz="215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good</a:t>
            </a:r>
            <a:r>
              <a:rPr dirty="0" sz="215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access</a:t>
            </a:r>
            <a:r>
              <a:rPr dirty="0" sz="21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to</a:t>
            </a:r>
            <a:r>
              <a:rPr dirty="0" sz="21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all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areas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the </a:t>
            </a:r>
            <a:r>
              <a:rPr dirty="0" sz="2150">
                <a:solidFill>
                  <a:srgbClr val="21214D"/>
                </a:solidFill>
                <a:latin typeface="Lucida Sans Unicode"/>
                <a:cs typeface="Lucida Sans Unicode"/>
              </a:rPr>
              <a:t>ity</a:t>
            </a:r>
            <a:r>
              <a:rPr dirty="0" sz="2150" spc="105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40">
                <a:solidFill>
                  <a:srgbClr val="212121"/>
                </a:solidFill>
                <a:latin typeface="Lucida Sans Unicode"/>
                <a:cs typeface="Lucida Sans Unicode"/>
              </a:rPr>
              <a:t>through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Varthur</a:t>
            </a:r>
            <a:r>
              <a:rPr dirty="0" sz="21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5">
                <a:solidFill>
                  <a:srgbClr val="212121"/>
                </a:solidFill>
                <a:latin typeface="Lucida Sans Unicode"/>
                <a:cs typeface="Lucida Sans Unicode"/>
              </a:rPr>
              <a:t>Road,</a:t>
            </a:r>
            <a:r>
              <a:rPr dirty="0" sz="215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Hoodi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Main</a:t>
            </a:r>
            <a:r>
              <a:rPr dirty="0" sz="215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Road,</a:t>
            </a:r>
            <a:r>
              <a:rPr dirty="0" sz="21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Old</a:t>
            </a:r>
            <a:r>
              <a:rPr dirty="0" sz="215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40">
                <a:solidFill>
                  <a:srgbClr val="212121"/>
                </a:solidFill>
                <a:latin typeface="Lucida Sans Unicode"/>
                <a:cs typeface="Lucida Sans Unicode"/>
              </a:rPr>
              <a:t>Airport</a:t>
            </a:r>
            <a:r>
              <a:rPr dirty="0" sz="21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40">
                <a:solidFill>
                  <a:srgbClr val="212121"/>
                </a:solidFill>
                <a:latin typeface="Lucida Sans Unicode"/>
                <a:cs typeface="Lucida Sans Unicode"/>
              </a:rPr>
              <a:t>Road.</a:t>
            </a:r>
            <a:endParaRPr sz="2150">
              <a:latin typeface="Lucida Sans Unicode"/>
              <a:cs typeface="Lucida Sans Unicode"/>
            </a:endParaRPr>
          </a:p>
          <a:p>
            <a:pPr algn="just" marL="28575" marR="90170" indent="132080">
              <a:lnSpc>
                <a:spcPct val="154500"/>
              </a:lnSpc>
              <a:spcBef>
                <a:spcPts val="1050"/>
              </a:spcBef>
            </a:pP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gated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community</a:t>
            </a:r>
            <a:r>
              <a:rPr dirty="0" sz="2150" spc="2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15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project,</a:t>
            </a:r>
            <a:r>
              <a:rPr dirty="0" sz="2150" spc="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15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one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365977"/>
                </a:solidFill>
                <a:latin typeface="Lucida Sans Unicode"/>
                <a:cs typeface="Lucida Sans Unicode"/>
              </a:rPr>
              <a:t>of</a:t>
            </a:r>
            <a:r>
              <a:rPr dirty="0" sz="2150" spc="55">
                <a:solidFill>
                  <a:srgbClr val="365977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150" spc="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Group's</a:t>
            </a:r>
            <a:r>
              <a:rPr dirty="0" sz="21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largest</a:t>
            </a:r>
            <a:r>
              <a:rPr dirty="0" sz="21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0">
                <a:solidFill>
                  <a:srgbClr val="212121"/>
                </a:solidFill>
                <a:latin typeface="Lucida Sans Unicode"/>
                <a:cs typeface="Lucida Sans Unicode"/>
              </a:rPr>
              <a:t>upcoming</a:t>
            </a:r>
            <a:r>
              <a:rPr dirty="0" sz="215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projects.</a:t>
            </a:r>
            <a:r>
              <a:rPr dirty="0" sz="215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1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72BF"/>
                </a:solidFill>
                <a:latin typeface="Lucida Sans Unicode"/>
                <a:cs typeface="Lucida Sans Unicode"/>
              </a:rPr>
              <a:t>in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lose </a:t>
            </a:r>
            <a:r>
              <a:rPr dirty="0" sz="2150" spc="-40">
                <a:solidFill>
                  <a:srgbClr val="212121"/>
                </a:solidFill>
                <a:latin typeface="Lucida Sans Unicode"/>
                <a:cs typeface="Lucida Sans Unicode"/>
              </a:rPr>
              <a:t>proximity</a:t>
            </a:r>
            <a:r>
              <a:rPr dirty="0" sz="2150" spc="2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699AB8"/>
                </a:solidFill>
                <a:latin typeface="Lucida Sans Unicode"/>
                <a:cs typeface="Lucida Sans Unicode"/>
              </a:rPr>
              <a:t>to</a:t>
            </a:r>
            <a:r>
              <a:rPr dirty="0" sz="2150" spc="30">
                <a:solidFill>
                  <a:srgbClr val="699AB8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Kadugodi</a:t>
            </a:r>
            <a:r>
              <a:rPr dirty="0" sz="21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Metro</a:t>
            </a:r>
            <a:r>
              <a:rPr dirty="0" sz="215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Station</a:t>
            </a:r>
            <a:r>
              <a:rPr dirty="0" sz="215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Railway</a:t>
            </a:r>
            <a:r>
              <a:rPr dirty="0" sz="2150" spc="2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Station.</a:t>
            </a:r>
            <a:r>
              <a:rPr dirty="0" sz="21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Also,</a:t>
            </a:r>
            <a:r>
              <a:rPr dirty="0" sz="21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72BF"/>
                </a:solidFill>
                <a:latin typeface="Lucida Sans Unicode"/>
                <a:cs typeface="Lucida Sans Unicode"/>
              </a:rPr>
              <a:t>it</a:t>
            </a:r>
            <a:r>
              <a:rPr dirty="0" sz="2150" spc="-45">
                <a:solidFill>
                  <a:srgbClr val="2172BF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70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75">
                <a:solidFill>
                  <a:srgbClr val="212170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15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30">
                <a:solidFill>
                  <a:srgbClr val="212121"/>
                </a:solidFill>
                <a:latin typeface="Lucida Sans Unicode"/>
                <a:cs typeface="Lucida Sans Unicode"/>
              </a:rPr>
              <a:t>15-</a:t>
            </a:r>
            <a:r>
              <a:rPr dirty="0" sz="2150" spc="-50">
                <a:solidFill>
                  <a:srgbClr val="212121"/>
                </a:solidFill>
                <a:latin typeface="Lucida Sans Unicode"/>
                <a:cs typeface="Lucida Sans Unicode"/>
              </a:rPr>
              <a:t>minute</a:t>
            </a:r>
            <a:r>
              <a:rPr dirty="0" sz="2150" spc="1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drive</a:t>
            </a:r>
            <a:r>
              <a:rPr dirty="0" sz="2150" spc="-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from</a:t>
            </a:r>
            <a:r>
              <a:rPr dirty="0" sz="215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80">
                <a:solidFill>
                  <a:srgbClr val="212121"/>
                </a:solidFill>
                <a:latin typeface="Lucida Sans Unicode"/>
                <a:cs typeface="Lucida Sans Unicode"/>
              </a:rPr>
              <a:t>ITPL</a:t>
            </a:r>
            <a:r>
              <a:rPr dirty="0" sz="215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has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easy</a:t>
            </a:r>
            <a:r>
              <a:rPr dirty="0" sz="2150" spc="1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0">
                <a:solidFill>
                  <a:srgbClr val="212121"/>
                </a:solidFill>
                <a:latin typeface="Lucida Sans Unicode"/>
                <a:cs typeface="Lucida Sans Unicode"/>
              </a:rPr>
              <a:t>access </a:t>
            </a:r>
            <a:r>
              <a:rPr dirty="0" sz="2150" spc="-370">
                <a:solidFill>
                  <a:srgbClr val="8CA3B8"/>
                </a:solidFill>
                <a:latin typeface="Lucida Sans Unicode"/>
                <a:cs typeface="Lucida Sans Unicode"/>
              </a:rPr>
              <a:t>a</a:t>
            </a:r>
            <a:r>
              <a:rPr dirty="0" sz="2150" spc="190">
                <a:solidFill>
                  <a:srgbClr val="8CA3B8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32323"/>
                </a:solidFill>
                <a:latin typeface="Lucida Sans Unicode"/>
                <a:cs typeface="Lucida Sans Unicode"/>
              </a:rPr>
              <a:t>Sarjapur</a:t>
            </a:r>
            <a:r>
              <a:rPr dirty="0" sz="2150" spc="40">
                <a:solidFill>
                  <a:srgbClr val="232323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Road</a:t>
            </a:r>
            <a:r>
              <a:rPr dirty="0" sz="2150" spc="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Hoodi</a:t>
            </a:r>
            <a:r>
              <a:rPr dirty="0" sz="21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Main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Road</a:t>
            </a:r>
            <a:r>
              <a:rPr dirty="0" sz="2150" spc="-4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4B9A"/>
                </a:solidFill>
                <a:latin typeface="Lucida Sans Unicode"/>
                <a:cs typeface="Lucida Sans Unicode"/>
              </a:rPr>
              <a:t>.</a:t>
            </a:r>
            <a:r>
              <a:rPr dirty="0" sz="2150" spc="11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This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35">
                <a:solidFill>
                  <a:srgbClr val="212121"/>
                </a:solidFill>
                <a:latin typeface="Lucida Sans Unicode"/>
                <a:cs typeface="Lucida Sans Unicode"/>
              </a:rPr>
              <a:t>upcoming</a:t>
            </a:r>
            <a:r>
              <a:rPr dirty="0" sz="215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township</a:t>
            </a:r>
            <a:r>
              <a:rPr dirty="0" sz="21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1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1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Bangalore</a:t>
            </a:r>
            <a:r>
              <a:rPr dirty="0" sz="2150" spc="60">
                <a:solidFill>
                  <a:srgbClr val="214B9A"/>
                </a:solidFill>
                <a:latin typeface="Lucida Sans Unicode"/>
                <a:cs typeface="Lucida Sans Unicode"/>
              </a:rPr>
              <a:t>,</a:t>
            </a:r>
            <a:r>
              <a:rPr dirty="0" sz="2150" spc="-28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2024,</a:t>
            </a:r>
            <a:r>
              <a:rPr dirty="0" sz="215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5283A1"/>
                </a:solidFill>
                <a:latin typeface="Lucida Sans Unicode"/>
                <a:cs typeface="Lucida Sans Unicode"/>
              </a:rPr>
              <a:t>a</a:t>
            </a:r>
            <a:r>
              <a:rPr dirty="0" sz="2150" spc="-5">
                <a:solidFill>
                  <a:srgbClr val="5283A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gated</a:t>
            </a:r>
            <a:r>
              <a:rPr dirty="0" sz="215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50">
                <a:solidFill>
                  <a:srgbClr val="212121"/>
                </a:solidFill>
                <a:latin typeface="Lucida Sans Unicode"/>
                <a:cs typeface="Lucida Sans Unicode"/>
              </a:rPr>
              <a:t>community</a:t>
            </a:r>
            <a:r>
              <a:rPr dirty="0" sz="215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endParaRPr sz="2150">
              <a:latin typeface="Lucida Sans Unicode"/>
              <a:cs typeface="Lucida Sans Unicode"/>
            </a:endParaRPr>
          </a:p>
          <a:p>
            <a:pPr algn="just" marL="12700">
              <a:lnSpc>
                <a:spcPct val="100000"/>
              </a:lnSpc>
              <a:spcBef>
                <a:spcPts val="1405"/>
              </a:spcBef>
            </a:pPr>
            <a:r>
              <a:rPr dirty="0" sz="2150" spc="-105">
                <a:solidFill>
                  <a:srgbClr val="212121"/>
                </a:solidFill>
                <a:latin typeface="Lucida Sans Unicode"/>
                <a:cs typeface="Lucida Sans Unicode"/>
              </a:rPr>
              <a:t>\/hitefieId,</a:t>
            </a:r>
            <a:r>
              <a:rPr dirty="0" sz="2150" spc="2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15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near</a:t>
            </a:r>
            <a:r>
              <a:rPr dirty="0" sz="215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35">
                <a:solidFill>
                  <a:srgbClr val="212121"/>
                </a:solidFill>
                <a:latin typeface="Lucida Sans Unicode"/>
                <a:cs typeface="Lucida Sans Unicode"/>
              </a:rPr>
              <a:t>Varthur</a:t>
            </a:r>
            <a:r>
              <a:rPr dirty="0" sz="21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65">
                <a:solidFill>
                  <a:srgbClr val="212121"/>
                </a:solidFill>
                <a:latin typeface="Lucida Sans Unicode"/>
                <a:cs typeface="Lucida Sans Unicode"/>
              </a:rPr>
              <a:t>Lake</a:t>
            </a:r>
            <a:r>
              <a:rPr dirty="0" sz="215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between</a:t>
            </a:r>
            <a:r>
              <a:rPr dirty="0" sz="2150" spc="1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150" spc="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1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10">
                <a:solidFill>
                  <a:srgbClr val="212121"/>
                </a:solidFill>
                <a:latin typeface="Lucida Sans Unicode"/>
                <a:cs typeface="Lucida Sans Unicode"/>
              </a:rPr>
              <a:t>Varthur.</a:t>
            </a:r>
            <a:endParaRPr sz="21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533247"/>
            <a:ext cx="8872112" cy="1819566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7042" y="3940007"/>
            <a:ext cx="872901" cy="916947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5252" rIns="0" bIns="0" rtlCol="0" vert="horz">
            <a:spAutoFit/>
          </a:bodyPr>
          <a:lstStyle/>
          <a:p>
            <a:pPr marL="134620">
              <a:lnSpc>
                <a:spcPct val="100000"/>
              </a:lnSpc>
              <a:spcBef>
                <a:spcPts val="90"/>
              </a:spcBef>
            </a:pPr>
            <a:r>
              <a:rPr dirty="0" sz="3300" spc="200"/>
              <a:t>Prestige</a:t>
            </a:r>
            <a:r>
              <a:rPr dirty="0" sz="3300" spc="65"/>
              <a:t> </a:t>
            </a:r>
            <a:r>
              <a:rPr dirty="0" sz="3300" spc="135"/>
              <a:t>Avon</a:t>
            </a:r>
            <a:r>
              <a:rPr dirty="0" sz="3300" spc="175"/>
              <a:t> </a:t>
            </a:r>
            <a:r>
              <a:rPr dirty="0" sz="3300" spc="150"/>
              <a:t>Location</a:t>
            </a:r>
            <a:endParaRPr sz="3300"/>
          </a:p>
        </p:txBody>
      </p:sp>
      <p:sp>
        <p:nvSpPr>
          <p:cNvPr id="5" name="object 5" descr=""/>
          <p:cNvSpPr txBox="1"/>
          <p:nvPr/>
        </p:nvSpPr>
        <p:spPr>
          <a:xfrm>
            <a:off x="-27065" y="8765157"/>
            <a:ext cx="18290540" cy="11144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3175">
              <a:lnSpc>
                <a:spcPct val="152000"/>
              </a:lnSpc>
              <a:spcBef>
                <a:spcPts val="100"/>
              </a:spcBef>
              <a:tabLst>
                <a:tab pos="8255634" algn="l"/>
              </a:tabLst>
            </a:pP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›cation</a:t>
            </a:r>
            <a:r>
              <a:rPr dirty="0" sz="23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3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75">
                <a:solidFill>
                  <a:srgbClr val="3608ED"/>
                </a:solidFill>
                <a:latin typeface="Lucida Sans Unicode"/>
                <a:cs typeface="Lucida Sans Unicode"/>
              </a:rPr>
              <a:t>Prestige</a:t>
            </a:r>
            <a:r>
              <a:rPr dirty="0" sz="2350" spc="105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3608ED"/>
                </a:solidFill>
                <a:latin typeface="Lucida Sans Unicode"/>
                <a:cs typeface="Lucida Sans Unicode"/>
              </a:rPr>
              <a:t>Avon</a:t>
            </a:r>
            <a:r>
              <a:rPr dirty="0" sz="2350" spc="20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A2A2A"/>
                </a:solidFill>
                <a:latin typeface="Lucida Sans Unicode"/>
                <a:cs typeface="Lucida Sans Unicode"/>
              </a:rPr>
              <a:t>is</a:t>
            </a:r>
            <a:r>
              <a:rPr dirty="0" sz="2350" spc="-125">
                <a:solidFill>
                  <a:srgbClr val="2A2A2A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3672BF"/>
                </a:solidFill>
                <a:latin typeface="Lucida Sans Unicode"/>
                <a:cs typeface="Lucida Sans Unicode"/>
              </a:rPr>
              <a:t>on</a:t>
            </a:r>
            <a:r>
              <a:rPr dirty="0" sz="2350" spc="-85">
                <a:solidFill>
                  <a:srgbClr val="3672BF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85">
                <a:solidFill>
                  <a:srgbClr val="212121"/>
                </a:solidFill>
                <a:latin typeface="Lucida Sans Unicode"/>
                <a:cs typeface="Lucida Sans Unicode"/>
              </a:rPr>
              <a:t>P</a:t>
            </a:r>
            <a:r>
              <a:rPr dirty="0" sz="2350" spc="-3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45">
                <a:solidFill>
                  <a:srgbClr val="212121"/>
                </a:solidFill>
                <a:latin typeface="Lucida Sans Unicode"/>
                <a:cs typeface="Lucida Sans Unicode"/>
              </a:rPr>
              <a:t>attandur</a:t>
            </a:r>
            <a:r>
              <a:rPr dirty="0" sz="23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282828"/>
                </a:solidFill>
                <a:latin typeface="Lucida Sans Unicode"/>
                <a:cs typeface="Lucida Sans Unicode"/>
              </a:rPr>
              <a:t>Ag</a:t>
            </a:r>
            <a:r>
              <a:rPr dirty="0" sz="2350" spc="-10">
                <a:solidFill>
                  <a:srgbClr val="212121"/>
                </a:solidFill>
                <a:latin typeface="Lucida Sans Unicode"/>
                <a:cs typeface="Lucida Sans Unicode"/>
              </a:rPr>
              <a:t>rahara,</a:t>
            </a:r>
            <a:r>
              <a:rPr dirty="0" sz="235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25">
                <a:solidFill>
                  <a:srgbClr val="212121"/>
                </a:solidFill>
                <a:latin typeface="Lucida Sans Unicode"/>
                <a:cs typeface="Lucida Sans Unicode"/>
              </a:rPr>
              <a:t>ECC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350" spc="-10">
                <a:solidFill>
                  <a:srgbClr val="214B9A"/>
                </a:solidFill>
                <a:latin typeface="Lucida Sans Unicode"/>
                <a:cs typeface="Lucida Sans Unicode"/>
              </a:rPr>
              <a:t>Roa</a:t>
            </a:r>
            <a:r>
              <a:rPr dirty="0" sz="2350" spc="-42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4D9AE2"/>
                </a:solidFill>
                <a:latin typeface="Lucida Sans Unicode"/>
                <a:cs typeface="Lucida Sans Unicode"/>
              </a:rPr>
              <a:t>d,</a:t>
            </a:r>
            <a:r>
              <a:rPr dirty="0" sz="2350" spc="-10">
                <a:solidFill>
                  <a:srgbClr val="4D9AE2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7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350" spc="-3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4B9A"/>
                </a:solidFill>
                <a:latin typeface="Lucida Sans Unicode"/>
                <a:cs typeface="Lucida Sans Unicode"/>
              </a:rPr>
              <a:t>,</a:t>
            </a:r>
            <a:r>
              <a:rPr dirty="0" sz="2350" spc="5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65">
                <a:solidFill>
                  <a:srgbClr val="212121"/>
                </a:solidFill>
                <a:latin typeface="Lucida Sans Unicode"/>
                <a:cs typeface="Lucida Sans Unicode"/>
              </a:rPr>
              <a:t>East</a:t>
            </a:r>
            <a:r>
              <a:rPr dirty="0" sz="23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F4D"/>
                </a:solidFill>
                <a:latin typeface="Lucida Sans Unicode"/>
                <a:cs typeface="Lucida Sans Unicode"/>
              </a:rPr>
              <a:t>Ban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galore</a:t>
            </a:r>
            <a:r>
              <a:rPr dirty="0" sz="2350">
                <a:solidFill>
                  <a:srgbClr val="2172BF"/>
                </a:solidFill>
                <a:latin typeface="Lucida Sans Unicode"/>
                <a:cs typeface="Lucida Sans Unicode"/>
              </a:rPr>
              <a:t>,</a:t>
            </a:r>
            <a:r>
              <a:rPr dirty="0" sz="2350" spc="-225">
                <a:solidFill>
                  <a:srgbClr val="2172BF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212121"/>
                </a:solidFill>
                <a:latin typeface="Lucida Sans Unicode"/>
                <a:cs typeface="Lucida Sans Unicode"/>
              </a:rPr>
              <a:t>Karnataka</a:t>
            </a:r>
            <a:r>
              <a:rPr dirty="0" sz="2350" spc="2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70">
                <a:solidFill>
                  <a:srgbClr val="282828"/>
                </a:solidFill>
                <a:latin typeface="Lucida Sans Unicode"/>
                <a:cs typeface="Lucida Sans Unicode"/>
              </a:rPr>
              <a:t>560066.</a:t>
            </a:r>
            <a:r>
              <a:rPr dirty="0" sz="2350" spc="165">
                <a:solidFill>
                  <a:srgbClr val="282828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I</a:t>
            </a:r>
            <a:r>
              <a:rPr dirty="0" sz="2350">
                <a:solidFill>
                  <a:srgbClr val="216EB8"/>
                </a:solidFill>
                <a:latin typeface="Lucida Sans Unicode"/>
                <a:cs typeface="Lucida Sans Unicode"/>
              </a:rPr>
              <a:t>t</a:t>
            </a:r>
            <a:r>
              <a:rPr dirty="0" sz="2350" spc="-80">
                <a:solidFill>
                  <a:srgbClr val="216EB8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4D"/>
                </a:solidFill>
                <a:latin typeface="Lucida Sans Unicode"/>
                <a:cs typeface="Lucida Sans Unicode"/>
              </a:rPr>
              <a:t>is</a:t>
            </a:r>
            <a:r>
              <a:rPr dirty="0" sz="2350" spc="-90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located</a:t>
            </a:r>
            <a:r>
              <a:rPr dirty="0" sz="2350" spc="1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70"/>
                </a:solidFill>
                <a:latin typeface="Lucida Sans Unicode"/>
                <a:cs typeface="Lucida Sans Unicode"/>
              </a:rPr>
              <a:t>in</a:t>
            </a:r>
            <a:r>
              <a:rPr dirty="0" sz="2350" spc="70">
                <a:solidFill>
                  <a:srgbClr val="212170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50">
                <a:solidFill>
                  <a:srgbClr val="699AB8"/>
                </a:solidFill>
                <a:latin typeface="Lucida Sans Unicode"/>
                <a:cs typeface="Lucida Sans Unicode"/>
              </a:rPr>
              <a:t>t </a:t>
            </a:r>
            <a:r>
              <a:rPr dirty="0" sz="2350">
                <a:solidFill>
                  <a:srgbClr val="212170"/>
                </a:solidFill>
                <a:latin typeface="Lucida Sans Unicode"/>
                <a:cs typeface="Lucida Sans Unicode"/>
              </a:rPr>
              <a:t>rn</a:t>
            </a:r>
            <a:r>
              <a:rPr dirty="0" sz="2350" spc="-185">
                <a:solidFill>
                  <a:srgbClr val="212170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zone</a:t>
            </a:r>
            <a:r>
              <a:rPr dirty="0" sz="23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3672BF"/>
                </a:solidFill>
                <a:latin typeface="Lucida Sans Unicode"/>
                <a:cs typeface="Lucida Sans Unicode"/>
              </a:rPr>
              <a:t>of</a:t>
            </a:r>
            <a:r>
              <a:rPr dirty="0" sz="2350" spc="-30">
                <a:solidFill>
                  <a:srgbClr val="3672BF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Bangalore</a:t>
            </a:r>
            <a:r>
              <a:rPr dirty="0" sz="235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4D2121"/>
                </a:solidFill>
                <a:latin typeface="Lucida Sans Unicode"/>
                <a:cs typeface="Lucida Sans Unicode"/>
              </a:rPr>
              <a:t>near</a:t>
            </a:r>
            <a:r>
              <a:rPr dirty="0" sz="2350" spc="10">
                <a:solidFill>
                  <a:srgbClr val="4D2121"/>
                </a:solidFill>
                <a:latin typeface="Lucida Sans Unicode"/>
                <a:cs typeface="Lucida Sans Unicode"/>
              </a:rPr>
              <a:t> </a:t>
            </a:r>
            <a:r>
              <a:rPr dirty="0" sz="23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35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50">
                <a:solidFill>
                  <a:srgbClr val="212121"/>
                </a:solidFill>
                <a:latin typeface="Lucida Sans Unicode"/>
                <a:cs typeface="Lucida Sans Unicode"/>
              </a:rPr>
              <a:t>Varth</a:t>
            </a:r>
            <a:r>
              <a:rPr dirty="0" sz="2350" spc="-50">
                <a:solidFill>
                  <a:srgbClr val="466E9A"/>
                </a:solidFill>
                <a:latin typeface="Lucida Sans Unicode"/>
                <a:cs typeface="Lucida Sans Unicode"/>
              </a:rPr>
              <a:t>ur</a:t>
            </a:r>
            <a:r>
              <a:rPr dirty="0" sz="2350" spc="-25">
                <a:solidFill>
                  <a:srgbClr val="466E9A"/>
                </a:solidFill>
                <a:latin typeface="Lucida Sans Unicode"/>
                <a:cs typeface="Lucida Sans Unicode"/>
              </a:rPr>
              <a:t> </a:t>
            </a:r>
            <a:r>
              <a:rPr dirty="0" sz="2350" spc="-10">
                <a:solidFill>
                  <a:srgbClr val="21415B"/>
                </a:solidFill>
                <a:latin typeface="Lucida Sans Unicode"/>
                <a:cs typeface="Lucida Sans Unicode"/>
              </a:rPr>
              <a:t>Lake.</a:t>
            </a:r>
            <a:endParaRPr sz="23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-44087" y="145624"/>
            <a:ext cx="17983835" cy="4527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6510" marR="5080" indent="18415">
              <a:lnSpc>
                <a:spcPct val="149400"/>
              </a:lnSpc>
              <a:spcBef>
                <a:spcPts val="100"/>
              </a:spcBef>
            </a:pPr>
            <a:r>
              <a:rPr dirty="0" sz="2250" b="1">
                <a:solidFill>
                  <a:srgbClr val="3608ED"/>
                </a:solidFill>
                <a:latin typeface="Arial"/>
                <a:cs typeface="Arial"/>
              </a:rPr>
              <a:t>estige</a:t>
            </a:r>
            <a:r>
              <a:rPr dirty="0" sz="2250" spc="-50" b="1">
                <a:solidFill>
                  <a:srgbClr val="3608ED"/>
                </a:solidFill>
                <a:latin typeface="Arial"/>
                <a:cs typeface="Arial"/>
              </a:rPr>
              <a:t> </a:t>
            </a:r>
            <a:r>
              <a:rPr dirty="0" sz="2250" b="1">
                <a:solidFill>
                  <a:srgbClr val="3608ED"/>
                </a:solidFill>
                <a:latin typeface="Arial"/>
                <a:cs typeface="Arial"/>
              </a:rPr>
              <a:t>Avon's</a:t>
            </a:r>
            <a:r>
              <a:rPr dirty="0" sz="2250" spc="120" b="1">
                <a:solidFill>
                  <a:srgbClr val="3608ED"/>
                </a:solidFill>
                <a:latin typeface="Arial"/>
                <a:cs typeface="Arial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master</a:t>
            </a:r>
            <a:r>
              <a:rPr dirty="0" sz="2250" spc="-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plan</a:t>
            </a:r>
            <a:r>
              <a:rPr dirty="0" sz="2250" spc="-30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95DD"/>
                </a:solidFill>
                <a:latin typeface="Lucida Sans Unicode"/>
                <a:cs typeface="Lucida Sans Unicode"/>
              </a:rPr>
              <a:t>is</a:t>
            </a:r>
            <a:r>
              <a:rPr dirty="0" sz="2250" spc="-105">
                <a:solidFill>
                  <a:srgbClr val="4B95DD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8466E"/>
                </a:solidFill>
                <a:latin typeface="Lucida Sans Unicode"/>
                <a:cs typeface="Lucida Sans Unicode"/>
              </a:rPr>
              <a:t>s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pread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89A1B3"/>
                </a:solidFill>
                <a:latin typeface="Lucida Sans Unicode"/>
                <a:cs typeface="Lucida Sans Unicode"/>
              </a:rPr>
              <a:t>over</a:t>
            </a:r>
            <a:r>
              <a:rPr dirty="0" sz="2250" spc="-95">
                <a:solidFill>
                  <a:srgbClr val="89A1B3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10</a:t>
            </a:r>
            <a:r>
              <a:rPr dirty="0" sz="2250" spc="-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acres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10">
                <a:solidFill>
                  <a:srgbClr val="89A1B3"/>
                </a:solidFill>
                <a:latin typeface="Lucida Sans Unicode"/>
                <a:cs typeface="Lucida Sans Unicode"/>
              </a:rPr>
              <a:t>of</a:t>
            </a:r>
            <a:r>
              <a:rPr dirty="0" sz="2250" spc="-65">
                <a:solidFill>
                  <a:srgbClr val="89A1B3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land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95DD"/>
                </a:solidFill>
                <a:latin typeface="Lucida Sans Unicode"/>
                <a:cs typeface="Lucida Sans Unicode"/>
              </a:rPr>
              <a:t>in</a:t>
            </a:r>
            <a:r>
              <a:rPr dirty="0" sz="2250" spc="-45">
                <a:solidFill>
                  <a:srgbClr val="4B95DD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Whitefield.</a:t>
            </a:r>
            <a:r>
              <a:rPr dirty="0" sz="22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layout</a:t>
            </a:r>
            <a:r>
              <a:rPr dirty="0" sz="22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includes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4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25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towers,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4">
                <a:solidFill>
                  <a:srgbClr val="6E6021"/>
                </a:solidFill>
                <a:latin typeface="Lucida Sans Unicode"/>
                <a:cs typeface="Lucida Sans Unicode"/>
              </a:rPr>
              <a:t>40+</a:t>
            </a:r>
            <a:r>
              <a:rPr dirty="0" sz="2250" spc="75">
                <a:solidFill>
                  <a:srgbClr val="6E60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outdoor </a:t>
            </a:r>
            <a:r>
              <a:rPr dirty="0" sz="2250">
                <a:solidFill>
                  <a:srgbClr val="6EB8F9"/>
                </a:solidFill>
                <a:latin typeface="Lucida Sans Unicode"/>
                <a:cs typeface="Lucida Sans Unicode"/>
              </a:rPr>
              <a:t>enities,</a:t>
            </a:r>
            <a:r>
              <a:rPr dirty="0" sz="2250" spc="-160">
                <a:solidFill>
                  <a:srgbClr val="6EB8F9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entrance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42424"/>
                </a:solidFill>
                <a:latin typeface="Lucida Sans Unicode"/>
                <a:cs typeface="Lucida Sans Unicode"/>
              </a:rPr>
              <a:t>exit</a:t>
            </a:r>
            <a:r>
              <a:rPr dirty="0" sz="2250" spc="-150">
                <a:solidFill>
                  <a:srgbClr val="242424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points.</a:t>
            </a:r>
            <a:r>
              <a:rPr dirty="0" sz="2250" spc="-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residential</a:t>
            </a:r>
            <a:r>
              <a:rPr dirty="0" sz="225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25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21214B"/>
                </a:solidFill>
                <a:latin typeface="Lucida Sans Unicode"/>
                <a:cs typeface="Lucida Sans Unicode"/>
              </a:rPr>
              <a:t>includes</a:t>
            </a:r>
            <a:r>
              <a:rPr dirty="0" sz="2250" spc="-105">
                <a:solidFill>
                  <a:srgbClr val="21214B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0">
                <a:solidFill>
                  <a:srgbClr val="212121"/>
                </a:solidFill>
                <a:latin typeface="Lucida Sans Unicode"/>
                <a:cs typeface="Lucida Sans Unicode"/>
              </a:rPr>
              <a:t>230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446D97"/>
                </a:solidFill>
                <a:latin typeface="Lucida Sans Unicode"/>
                <a:cs typeface="Lucida Sans Unicode"/>
              </a:rPr>
              <a:t>units,</a:t>
            </a:r>
            <a:r>
              <a:rPr dirty="0" sz="2250" spc="-65">
                <a:solidFill>
                  <a:srgbClr val="446D97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typical</a:t>
            </a:r>
            <a:r>
              <a:rPr dirty="0" sz="2250" spc="-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75">
                <a:solidFill>
                  <a:srgbClr val="212121"/>
                </a:solidFill>
                <a:latin typeface="Lucida Sans Unicode"/>
                <a:cs typeface="Lucida Sans Unicode"/>
              </a:rPr>
              <a:t>floor</a:t>
            </a:r>
            <a:r>
              <a:rPr dirty="0" sz="2250" spc="-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plan</a:t>
            </a:r>
            <a:r>
              <a:rPr dirty="0" sz="2250" spc="-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offers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25">
                <a:solidFill>
                  <a:srgbClr val="365982"/>
                </a:solidFill>
                <a:latin typeface="Lucida Sans Unicode"/>
                <a:cs typeface="Lucida Sans Unicode"/>
              </a:rPr>
              <a:t>3</a:t>
            </a:r>
            <a:r>
              <a:rPr dirty="0" sz="2250" spc="-175">
                <a:solidFill>
                  <a:srgbClr val="365982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55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250" spc="-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3.5,</a:t>
            </a:r>
            <a:r>
              <a:rPr dirty="0" sz="2250" spc="-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4,</a:t>
            </a:r>
            <a:r>
              <a:rPr dirty="0" sz="2250" spc="-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13652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130">
                <a:solidFill>
                  <a:srgbClr val="213652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365982"/>
                </a:solidFill>
                <a:latin typeface="Lucida Sans Unicode"/>
                <a:cs typeface="Lucida Sans Unicode"/>
              </a:rPr>
              <a:t>5 </a:t>
            </a:r>
            <a:r>
              <a:rPr dirty="0" sz="2250" spc="50">
                <a:solidFill>
                  <a:srgbClr val="212121"/>
                </a:solidFill>
                <a:latin typeface="Lucida Sans Unicode"/>
                <a:cs typeface="Lucida Sans Unicode"/>
              </a:rPr>
              <a:t>lK</a:t>
            </a:r>
            <a:r>
              <a:rPr dirty="0" sz="225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apartments.</a:t>
            </a:r>
            <a:endParaRPr sz="2250">
              <a:latin typeface="Lucida Sans Unicode"/>
              <a:cs typeface="Lucida Sans Unicode"/>
            </a:endParaRPr>
          </a:p>
          <a:p>
            <a:pPr marL="26670" marR="308610" indent="-10795">
              <a:lnSpc>
                <a:spcPct val="149400"/>
              </a:lnSpc>
              <a:spcBef>
                <a:spcPts val="1060"/>
              </a:spcBef>
              <a:tabLst>
                <a:tab pos="8472170" algn="l"/>
              </a:tabLst>
            </a:pPr>
            <a:r>
              <a:rPr dirty="0" sz="2250" spc="-90">
                <a:solidFill>
                  <a:srgbClr val="212121"/>
                </a:solidFill>
                <a:latin typeface="Lucida Sans Unicode"/>
                <a:cs typeface="Lucida Sans Unicode"/>
              </a:rPr>
              <a:t>master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plan</a:t>
            </a:r>
            <a:r>
              <a:rPr dirty="0" sz="2250" spc="-125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4B"/>
                </a:solidFill>
                <a:latin typeface="Lucida Sans Unicode"/>
                <a:cs typeface="Lucida Sans Unicode"/>
              </a:rPr>
              <a:t>is</a:t>
            </a:r>
            <a:r>
              <a:rPr dirty="0" sz="2250" spc="-140">
                <a:solidFill>
                  <a:srgbClr val="21214B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deliberate</a:t>
            </a:r>
            <a:r>
              <a:rPr dirty="0" sz="22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F7EC8"/>
                </a:solidFill>
                <a:latin typeface="Lucida Sans Unicode"/>
                <a:cs typeface="Lucida Sans Unicode"/>
              </a:rPr>
              <a:t>plan</a:t>
            </a:r>
            <a:r>
              <a:rPr dirty="0" sz="2250" spc="-90">
                <a:solidFill>
                  <a:srgbClr val="2F7EC8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366997"/>
                </a:solidFill>
                <a:latin typeface="Lucida Sans Unicode"/>
                <a:cs typeface="Lucida Sans Unicode"/>
              </a:rPr>
              <a:t>that</a:t>
            </a:r>
            <a:r>
              <a:rPr dirty="0" sz="2250" spc="-5">
                <a:solidFill>
                  <a:srgbClr val="366997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describes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how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property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will</a:t>
            </a:r>
            <a:r>
              <a:rPr dirty="0" sz="2250" spc="-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be</a:t>
            </a:r>
            <a:r>
              <a:rPr dirty="0" sz="225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built.</a:t>
            </a:r>
            <a:r>
              <a:rPr dirty="0" sz="22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It</a:t>
            </a:r>
            <a:r>
              <a:rPr dirty="0" sz="2250" spc="-50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446E"/>
                </a:solidFill>
                <a:latin typeface="Lucida Sans Unicode"/>
                <a:cs typeface="Lucida Sans Unicode"/>
              </a:rPr>
              <a:t>acts</a:t>
            </a:r>
            <a:r>
              <a:rPr dirty="0" sz="2250" spc="-75">
                <a:solidFill>
                  <a:srgbClr val="21446E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00">
                <a:solidFill>
                  <a:srgbClr val="212121"/>
                </a:solidFill>
                <a:latin typeface="Lucida Sans Unicode"/>
                <a:cs typeface="Lucida Sans Unicode"/>
              </a:rPr>
              <a:t>as</a:t>
            </a:r>
            <a:r>
              <a:rPr dirty="0" sz="2250" spc="-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446E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-35">
                <a:solidFill>
                  <a:srgbClr val="21446E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5">
                <a:solidFill>
                  <a:srgbClr val="212121"/>
                </a:solidFill>
                <a:latin typeface="Lucida Sans Unicode"/>
                <a:cs typeface="Lucida Sans Unicode"/>
              </a:rPr>
              <a:t>guide</a:t>
            </a:r>
            <a:r>
              <a:rPr dirty="0" sz="225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in</a:t>
            </a:r>
            <a:r>
              <a:rPr dirty="0" sz="2250" spc="-50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developing</a:t>
            </a:r>
            <a:r>
              <a:rPr dirty="0" sz="2250" spc="1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446E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-120">
                <a:solidFill>
                  <a:srgbClr val="21446E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25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4D82"/>
                </a:solidFill>
                <a:latin typeface="Lucida Sans Unicode"/>
                <a:cs typeface="Lucida Sans Unicode"/>
              </a:rPr>
              <a:t>te</a:t>
            </a:r>
            <a:r>
              <a:rPr dirty="0" sz="2250">
                <a:solidFill>
                  <a:srgbClr val="6EB8F9"/>
                </a:solidFill>
                <a:latin typeface="Lucida Sans Unicode"/>
                <a:cs typeface="Lucida Sans Unicode"/>
              </a:rPr>
              <a:t>Ils</a:t>
            </a:r>
            <a:r>
              <a:rPr dirty="0" sz="2250" spc="-20">
                <a:solidFill>
                  <a:srgbClr val="6EB8F9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what </a:t>
            </a:r>
            <a:r>
              <a:rPr dirty="0" sz="2250" spc="-95">
                <a:solidFill>
                  <a:srgbClr val="212121"/>
                </a:solidFill>
                <a:latin typeface="Lucida Sans Unicode"/>
                <a:cs typeface="Lucida Sans Unicode"/>
              </a:rPr>
              <a:t>ztures</a:t>
            </a:r>
            <a:r>
              <a:rPr dirty="0" sz="22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80">
                <a:solidFill>
                  <a:srgbClr val="AC6621"/>
                </a:solidFill>
                <a:latin typeface="Lucida Sans Unicode"/>
                <a:cs typeface="Lucida Sans Unicode"/>
              </a:rPr>
              <a:t>will</a:t>
            </a:r>
            <a:r>
              <a:rPr dirty="0" sz="2250" spc="-100">
                <a:solidFill>
                  <a:srgbClr val="AC66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be</a:t>
            </a:r>
            <a:r>
              <a:rPr dirty="0" sz="2250" spc="-105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included.</a:t>
            </a:r>
            <a:endParaRPr sz="2250">
              <a:latin typeface="Lucida Sans Unicode"/>
              <a:cs typeface="Lucida Sans Unicode"/>
            </a:endParaRPr>
          </a:p>
          <a:p>
            <a:pPr marL="28575">
              <a:lnSpc>
                <a:spcPct val="100000"/>
              </a:lnSpc>
              <a:spcBef>
                <a:spcPts val="2395"/>
              </a:spcBef>
            </a:pP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estige</a:t>
            </a:r>
            <a:r>
              <a:rPr dirty="0" sz="2250" spc="-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5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6E"/>
                </a:solidFill>
                <a:latin typeface="Lucida Sans Unicode"/>
                <a:cs typeface="Lucida Sans Unicode"/>
              </a:rPr>
              <a:t>is</a:t>
            </a:r>
            <a:r>
              <a:rPr dirty="0" sz="2250" spc="-155">
                <a:solidFill>
                  <a:srgbClr val="21216E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3652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-105">
                <a:solidFill>
                  <a:srgbClr val="213652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80">
                <a:solidFill>
                  <a:srgbClr val="212121"/>
                </a:solidFill>
                <a:latin typeface="Lucida Sans Unicode"/>
                <a:cs typeface="Lucida Sans Unicode"/>
              </a:rPr>
              <a:t>single-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phased</a:t>
            </a:r>
            <a:r>
              <a:rPr dirty="0" sz="225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75">
                <a:solidFill>
                  <a:srgbClr val="212121"/>
                </a:solidFill>
                <a:latin typeface="Lucida Sans Unicode"/>
                <a:cs typeface="Lucida Sans Unicode"/>
              </a:rPr>
              <a:t>develop</a:t>
            </a:r>
            <a:r>
              <a:rPr dirty="0" sz="2250" spc="-4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4B2121"/>
                </a:solidFill>
                <a:latin typeface="Lucida Sans Unicode"/>
                <a:cs typeface="Lucida Sans Unicode"/>
              </a:rPr>
              <a:t>ment,</a:t>
            </a:r>
            <a:r>
              <a:rPr dirty="0" sz="2250" spc="5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95DD"/>
                </a:solidFill>
                <a:latin typeface="Lucida Sans Unicode"/>
                <a:cs typeface="Lucida Sans Unicode"/>
              </a:rPr>
              <a:t>it</a:t>
            </a:r>
            <a:r>
              <a:rPr dirty="0" sz="2250" spc="-55">
                <a:solidFill>
                  <a:srgbClr val="4B95DD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80">
                <a:solidFill>
                  <a:srgbClr val="212121"/>
                </a:solidFill>
                <a:latin typeface="Lucida Sans Unicode"/>
                <a:cs typeface="Lucida Sans Unicode"/>
              </a:rPr>
              <a:t>will</a:t>
            </a:r>
            <a:r>
              <a:rPr dirty="0" sz="225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be</a:t>
            </a:r>
            <a:r>
              <a:rPr dirty="0" sz="2250" spc="-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1216E"/>
                </a:solidFill>
                <a:latin typeface="Lucida Sans Unicode"/>
                <a:cs typeface="Lucida Sans Unicode"/>
              </a:rPr>
              <a:t>finished</a:t>
            </a:r>
            <a:r>
              <a:rPr dirty="0" sz="2250" spc="10">
                <a:solidFill>
                  <a:srgbClr val="21216E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by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December</a:t>
            </a:r>
            <a:r>
              <a:rPr dirty="0" sz="225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0">
                <a:solidFill>
                  <a:srgbClr val="212121"/>
                </a:solidFill>
                <a:latin typeface="Lucida Sans Unicode"/>
                <a:cs typeface="Lucida Sans Unicode"/>
              </a:rPr>
              <a:t>2028.</a:t>
            </a:r>
            <a:r>
              <a:rPr dirty="0" sz="225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whole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is</a:t>
            </a:r>
            <a:r>
              <a:rPr dirty="0" sz="2250" spc="45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created</a:t>
            </a:r>
            <a:r>
              <a:rPr dirty="0" sz="225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2121"/>
                </a:solidFill>
                <a:latin typeface="Lucida Sans Unicode"/>
                <a:cs typeface="Lucida Sans Unicode"/>
              </a:rPr>
              <a:t>by</a:t>
            </a:r>
            <a:r>
              <a:rPr dirty="0" sz="2250" spc="5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46D97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35">
                <a:solidFill>
                  <a:srgbClr val="446D97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7595AC"/>
                </a:solidFill>
                <a:latin typeface="Lucida Sans Unicode"/>
                <a:cs typeface="Lucida Sans Unicode"/>
              </a:rPr>
              <a:t>globally</a:t>
            </a:r>
            <a:endParaRPr sz="22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335"/>
              </a:spcBef>
            </a:pP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:ognized</a:t>
            </a:r>
            <a:r>
              <a:rPr dirty="0" sz="225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architect</a:t>
            </a:r>
            <a:r>
              <a:rPr dirty="0" sz="225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70">
                <a:solidFill>
                  <a:srgbClr val="212121"/>
                </a:solidFill>
                <a:latin typeface="Lucida Sans Unicode"/>
                <a:cs typeface="Lucida Sans Unicode"/>
              </a:rPr>
              <a:t>who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AC6621"/>
                </a:solidFill>
                <a:latin typeface="Lucida Sans Unicode"/>
                <a:cs typeface="Lucida Sans Unicode"/>
              </a:rPr>
              <a:t>will</a:t>
            </a:r>
            <a:r>
              <a:rPr dirty="0" sz="2250" spc="-95">
                <a:solidFill>
                  <a:srgbClr val="AC66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provide</a:t>
            </a:r>
            <a:r>
              <a:rPr dirty="0" sz="2250" spc="-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residents</a:t>
            </a:r>
            <a:r>
              <a:rPr dirty="0" sz="22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80">
                <a:solidFill>
                  <a:srgbClr val="AC6621"/>
                </a:solidFill>
                <a:latin typeface="Lucida Sans Unicode"/>
                <a:cs typeface="Lucida Sans Unicode"/>
              </a:rPr>
              <a:t>with</a:t>
            </a:r>
            <a:r>
              <a:rPr dirty="0" sz="2250" spc="-90">
                <a:solidFill>
                  <a:srgbClr val="AC66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46D97"/>
                </a:solidFill>
                <a:latin typeface="Lucida Sans Unicode"/>
                <a:cs typeface="Lucida Sans Unicode"/>
              </a:rPr>
              <a:t>an</a:t>
            </a:r>
            <a:r>
              <a:rPr dirty="0" sz="2250" spc="-180">
                <a:solidFill>
                  <a:srgbClr val="446D97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42424"/>
                </a:solidFill>
                <a:latin typeface="Lucida Sans Unicode"/>
                <a:cs typeface="Lucida Sans Unicode"/>
              </a:rPr>
              <a:t>exciting</a:t>
            </a:r>
            <a:r>
              <a:rPr dirty="0" sz="2250" spc="-25">
                <a:solidFill>
                  <a:srgbClr val="242424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lifestyle</a:t>
            </a:r>
            <a:r>
              <a:rPr dirty="0" sz="2250" spc="-10">
                <a:solidFill>
                  <a:srgbClr val="21214B"/>
                </a:solidFill>
                <a:latin typeface="Lucida Sans Unicode"/>
                <a:cs typeface="Lucida Sans Unicode"/>
              </a:rPr>
              <a:t>.</a:t>
            </a:r>
            <a:endParaRPr sz="2250">
              <a:latin typeface="Lucida Sans Unicode"/>
              <a:cs typeface="Lucida Sans Unicode"/>
            </a:endParaRPr>
          </a:p>
          <a:p>
            <a:pPr marL="55880">
              <a:lnSpc>
                <a:spcPct val="100000"/>
              </a:lnSpc>
              <a:spcBef>
                <a:spcPts val="2445"/>
              </a:spcBef>
              <a:tabLst>
                <a:tab pos="3060065" algn="l"/>
              </a:tabLst>
            </a:pPr>
            <a:r>
              <a:rPr dirty="0" sz="2200" b="1">
                <a:solidFill>
                  <a:srgbClr val="212121"/>
                </a:solidFill>
                <a:latin typeface="Arial"/>
                <a:cs typeface="Arial"/>
              </a:rPr>
              <a:t>wer</a:t>
            </a:r>
            <a:r>
              <a:rPr dirty="0" sz="2200" spc="215" b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2200" spc="50" b="1">
                <a:solidFill>
                  <a:srgbClr val="212121"/>
                </a:solidFill>
                <a:latin typeface="Arial"/>
                <a:cs typeface="Arial"/>
              </a:rPr>
              <a:t>Plan</a:t>
            </a:r>
            <a:r>
              <a:rPr dirty="0" sz="2200" spc="315" b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212121"/>
                </a:solidFill>
                <a:latin typeface="Arial"/>
                <a:cs typeface="Arial"/>
              </a:rPr>
              <a:t>of</a:t>
            </a:r>
            <a:r>
              <a:rPr dirty="0" sz="2200" spc="345" b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2200" spc="-10" b="1">
                <a:solidFill>
                  <a:srgbClr val="212121"/>
                </a:solidFill>
                <a:latin typeface="Arial"/>
                <a:cs typeface="Arial"/>
              </a:rPr>
              <a:t>Prestige</a:t>
            </a:r>
            <a:r>
              <a:rPr dirty="0" sz="2200" b="1">
                <a:solidFill>
                  <a:srgbClr val="212121"/>
                </a:solidFill>
                <a:latin typeface="Arial"/>
                <a:cs typeface="Arial"/>
              </a:rPr>
              <a:t>	</a:t>
            </a:r>
            <a:r>
              <a:rPr dirty="0" sz="2200" spc="-20" b="1">
                <a:solidFill>
                  <a:srgbClr val="212121"/>
                </a:solidFill>
                <a:latin typeface="Arial"/>
                <a:cs typeface="Arial"/>
              </a:rPr>
              <a:t>Avon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0" y="5436219"/>
            <a:ext cx="3096895" cy="962025"/>
          </a:xfrm>
          <a:prstGeom prst="rect">
            <a:avLst/>
          </a:prstGeom>
          <a:solidFill>
            <a:srgbClr val="9A6D07"/>
          </a:solidFill>
        </p:spPr>
        <p:txBody>
          <a:bodyPr wrap="square" lIns="0" tIns="285750" rIns="0" bIns="0" rtlCol="0" vert="horz">
            <a:spAutoFit/>
          </a:bodyPr>
          <a:lstStyle/>
          <a:p>
            <a:pPr marL="178435">
              <a:lnSpc>
                <a:spcPct val="100000"/>
              </a:lnSpc>
              <a:spcBef>
                <a:spcPts val="2250"/>
              </a:spcBef>
              <a:tabLst>
                <a:tab pos="1771014" algn="l"/>
              </a:tabLst>
            </a:pPr>
            <a:r>
              <a:rPr dirty="0" sz="2250" spc="-20">
                <a:solidFill>
                  <a:srgbClr val="FFFFFF"/>
                </a:solidFill>
                <a:latin typeface="Lucida Sans Unicode"/>
                <a:cs typeface="Lucida Sans Unicode"/>
              </a:rPr>
              <a:t>Type</a:t>
            </a:r>
            <a:r>
              <a:rPr dirty="0" sz="225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250" spc="70">
                <a:solidFill>
                  <a:srgbClr val="FFFFFF"/>
                </a:solidFill>
                <a:latin typeface="Lucida Sans Unicode"/>
                <a:cs typeface="Lucida Sans Unicode"/>
              </a:rPr>
              <a:t>Size</a:t>
            </a:r>
            <a:endParaRPr sz="2250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19083" rIns="0" bIns="0" rtlCol="0" vert="horz">
            <a:spAutoFit/>
          </a:bodyPr>
          <a:lstStyle/>
          <a:p>
            <a:pPr marL="953135">
              <a:lnSpc>
                <a:spcPct val="100000"/>
              </a:lnSpc>
              <a:spcBef>
                <a:spcPts val="130"/>
              </a:spcBef>
            </a:pPr>
            <a:r>
              <a:rPr dirty="0" sz="3400" spc="-229"/>
              <a:t>About</a:t>
            </a:r>
            <a:r>
              <a:rPr dirty="0" sz="3400" spc="-509"/>
              <a:t> </a:t>
            </a:r>
            <a:r>
              <a:rPr dirty="0" sz="3400" spc="-145"/>
              <a:t>Floor</a:t>
            </a:r>
            <a:r>
              <a:rPr dirty="0" sz="3400" spc="-470"/>
              <a:t> </a:t>
            </a:r>
            <a:r>
              <a:rPr dirty="0" sz="3400" spc="-20"/>
              <a:t>Plan</a:t>
            </a:r>
            <a:endParaRPr sz="3400"/>
          </a:p>
        </p:txBody>
      </p:sp>
      <p:sp>
        <p:nvSpPr>
          <p:cNvPr id="4" name="object 4" descr=""/>
          <p:cNvSpPr txBox="1"/>
          <p:nvPr/>
        </p:nvSpPr>
        <p:spPr>
          <a:xfrm>
            <a:off x="-26704" y="1711093"/>
            <a:ext cx="18333085" cy="34823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 indent="13335">
              <a:lnSpc>
                <a:spcPct val="154500"/>
              </a:lnSpc>
              <a:spcBef>
                <a:spcPts val="90"/>
              </a:spcBef>
            </a:pPr>
            <a:r>
              <a:rPr dirty="0" sz="2250" spc="114">
                <a:solidFill>
                  <a:srgbClr val="3608ED"/>
                </a:solidFill>
                <a:latin typeface="Lucida Sans Unicode"/>
                <a:cs typeface="Lucida Sans Unicode"/>
              </a:rPr>
              <a:t>ige</a:t>
            </a:r>
            <a:r>
              <a:rPr dirty="0" sz="2250" spc="-5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75">
                <a:solidFill>
                  <a:srgbClr val="3608ED"/>
                </a:solidFill>
                <a:latin typeface="Lucida Sans Unicode"/>
                <a:cs typeface="Lucida Sans Unicode"/>
              </a:rPr>
              <a:t>Avon</a:t>
            </a:r>
            <a:r>
              <a:rPr dirty="0" sz="2250" spc="50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70">
                <a:solidFill>
                  <a:srgbClr val="212121"/>
                </a:solidFill>
                <a:latin typeface="Lucida Sans Unicode"/>
                <a:cs typeface="Lucida Sans Unicode"/>
              </a:rPr>
              <a:t>floor</a:t>
            </a:r>
            <a:r>
              <a:rPr dirty="0" sz="22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plan</a:t>
            </a:r>
            <a:r>
              <a:rPr dirty="0" sz="225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consist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</a:t>
            </a:r>
            <a:r>
              <a:rPr dirty="0" sz="2250" spc="1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2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5">
                <a:solidFill>
                  <a:srgbClr val="28466E"/>
                </a:solidFill>
                <a:latin typeface="Lucida Sans Unicode"/>
                <a:cs typeface="Lucida Sans Unicode"/>
              </a:rPr>
              <a:t>3,</a:t>
            </a:r>
            <a:r>
              <a:rPr dirty="0" sz="2250" spc="-50">
                <a:solidFill>
                  <a:srgbClr val="28466E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3.5,</a:t>
            </a:r>
            <a:r>
              <a:rPr dirty="0" sz="225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5">
                <a:solidFill>
                  <a:srgbClr val="212121"/>
                </a:solidFill>
                <a:latin typeface="Lucida Sans Unicode"/>
                <a:cs typeface="Lucida Sans Unicode"/>
              </a:rPr>
              <a:t>4,</a:t>
            </a:r>
            <a:r>
              <a:rPr dirty="0" sz="22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5">
                <a:solidFill>
                  <a:srgbClr val="232323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125">
                <a:solidFill>
                  <a:srgbClr val="232323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20">
                <a:solidFill>
                  <a:srgbClr val="212121"/>
                </a:solidFill>
                <a:latin typeface="Lucida Sans Unicode"/>
                <a:cs typeface="Lucida Sans Unicode"/>
              </a:rPr>
              <a:t>SBHK</a:t>
            </a:r>
            <a:r>
              <a:rPr dirty="0" sz="2250" spc="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apartments</a:t>
            </a:r>
            <a:r>
              <a:rPr dirty="0" sz="2250" spc="3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0">
                <a:solidFill>
                  <a:srgbClr val="212121"/>
                </a:solidFill>
                <a:latin typeface="Lucida Sans Unicode"/>
                <a:cs typeface="Lucida Sans Unicode"/>
              </a:rPr>
              <a:t>with</a:t>
            </a:r>
            <a:r>
              <a:rPr dirty="0" sz="2250" spc="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5">
                <a:solidFill>
                  <a:srgbClr val="212121"/>
                </a:solidFill>
                <a:latin typeface="Lucida Sans Unicode"/>
                <a:cs typeface="Lucida Sans Unicode"/>
              </a:rPr>
              <a:t>sizes</a:t>
            </a:r>
            <a:r>
              <a:rPr dirty="0" sz="22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5">
                <a:solidFill>
                  <a:srgbClr val="212121"/>
                </a:solidFill>
                <a:latin typeface="Lucida Sans Unicode"/>
                <a:cs typeface="Lucida Sans Unicode"/>
              </a:rPr>
              <a:t>ranging</a:t>
            </a:r>
            <a:r>
              <a:rPr dirty="0" sz="2250" spc="1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0">
                <a:solidFill>
                  <a:srgbClr val="212121"/>
                </a:solidFill>
                <a:latin typeface="Lucida Sans Unicode"/>
                <a:cs typeface="Lucida Sans Unicode"/>
              </a:rPr>
              <a:t>from</a:t>
            </a:r>
            <a:r>
              <a:rPr dirty="0" sz="225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20">
                <a:solidFill>
                  <a:srgbClr val="212121"/>
                </a:solidFill>
                <a:latin typeface="Lucida Sans Unicode"/>
                <a:cs typeface="Lucida Sans Unicode"/>
              </a:rPr>
              <a:t>1500</a:t>
            </a:r>
            <a:r>
              <a:rPr dirty="0" sz="2250" spc="2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sq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.</a:t>
            </a:r>
            <a:r>
              <a:rPr dirty="0" sz="22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0">
                <a:solidFill>
                  <a:srgbClr val="974B21"/>
                </a:solidFill>
                <a:latin typeface="Lucida Sans Unicode"/>
                <a:cs typeface="Lucida Sans Unicode"/>
              </a:rPr>
              <a:t>ft</a:t>
            </a:r>
            <a:r>
              <a:rPr dirty="0" sz="2250" spc="45">
                <a:solidFill>
                  <a:srgbClr val="974B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to</a:t>
            </a:r>
            <a:r>
              <a:rPr dirty="0" sz="22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85">
                <a:solidFill>
                  <a:srgbClr val="212121"/>
                </a:solidFill>
                <a:latin typeface="Lucida Sans Unicode"/>
                <a:cs typeface="Lucida Sans Unicode"/>
              </a:rPr>
              <a:t>3,000</a:t>
            </a:r>
            <a:r>
              <a:rPr dirty="0" sz="2250" spc="2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sq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.</a:t>
            </a:r>
            <a:r>
              <a:rPr dirty="0" sz="225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0">
                <a:solidFill>
                  <a:srgbClr val="212121"/>
                </a:solidFill>
                <a:latin typeface="Lucida Sans Unicode"/>
                <a:cs typeface="Lucida Sans Unicode"/>
              </a:rPr>
              <a:t>ft.</a:t>
            </a:r>
            <a:r>
              <a:rPr dirty="0" sz="2250" spc="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It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offers</a:t>
            </a:r>
            <a:r>
              <a:rPr dirty="0" sz="225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total</a:t>
            </a:r>
            <a:r>
              <a:rPr dirty="0" sz="22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20">
                <a:solidFill>
                  <a:srgbClr val="212121"/>
                </a:solidFill>
                <a:latin typeface="Lucida Sans Unicode"/>
                <a:cs typeface="Lucida Sans Unicode"/>
              </a:rPr>
              <a:t>c</a:t>
            </a:r>
            <a:r>
              <a:rPr dirty="0" sz="2250" spc="-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nits</a:t>
            </a:r>
            <a:r>
              <a:rPr dirty="0" sz="2250" spc="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spread</a:t>
            </a:r>
            <a:r>
              <a:rPr dirty="0" sz="2250" spc="2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5">
                <a:solidFill>
                  <a:srgbClr val="212121"/>
                </a:solidFill>
                <a:latin typeface="Lucida Sans Unicode"/>
                <a:cs typeface="Lucida Sans Unicode"/>
              </a:rPr>
              <a:t>over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25">
                <a:solidFill>
                  <a:srgbClr val="4B2121"/>
                </a:solidFill>
                <a:latin typeface="Lucida Sans Unicode"/>
                <a:cs typeface="Lucida Sans Unicode"/>
              </a:rPr>
              <a:t>4</a:t>
            </a:r>
            <a:r>
              <a:rPr dirty="0" sz="2250" spc="-50">
                <a:solidFill>
                  <a:srgbClr val="4B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towers,</a:t>
            </a:r>
            <a:r>
              <a:rPr dirty="0" sz="225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20">
                <a:solidFill>
                  <a:srgbClr val="212121"/>
                </a:solidFill>
                <a:latin typeface="Lucida Sans Unicode"/>
                <a:cs typeface="Lucida Sans Unicode"/>
              </a:rPr>
              <a:t>each</a:t>
            </a:r>
            <a:r>
              <a:rPr dirty="0" sz="22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havin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g</a:t>
            </a:r>
            <a:r>
              <a:rPr dirty="0" sz="225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4B6689"/>
                </a:solidFill>
                <a:latin typeface="Lucida Sans Unicode"/>
                <a:cs typeface="Lucida Sans Unicode"/>
              </a:rPr>
              <a:t>G</a:t>
            </a:r>
            <a:r>
              <a:rPr dirty="0" sz="2250" spc="155">
                <a:solidFill>
                  <a:srgbClr val="4B6689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25">
                <a:solidFill>
                  <a:srgbClr val="21214B"/>
                </a:solidFill>
                <a:latin typeface="Lucida Sans Unicode"/>
                <a:cs typeface="Lucida Sans Unicode"/>
              </a:rPr>
              <a:t>+</a:t>
            </a:r>
            <a:r>
              <a:rPr dirty="0" sz="2250" spc="30">
                <a:solidFill>
                  <a:srgbClr val="21214B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75">
                <a:solidFill>
                  <a:srgbClr val="212121"/>
                </a:solidFill>
                <a:latin typeface="Lucida Sans Unicode"/>
                <a:cs typeface="Lucida Sans Unicode"/>
              </a:rPr>
              <a:t>16</a:t>
            </a:r>
            <a:r>
              <a:rPr dirty="0" sz="225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floors.</a:t>
            </a:r>
            <a:r>
              <a:rPr dirty="0" sz="2250" spc="1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2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floor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plan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</a:t>
            </a:r>
            <a:r>
              <a:rPr dirty="0" sz="2250" spc="20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5">
                <a:solidFill>
                  <a:srgbClr val="212121"/>
                </a:solidFill>
                <a:latin typeface="Lucida Sans Unicode"/>
                <a:cs typeface="Lucida Sans Unicode"/>
              </a:rPr>
              <a:t>are</a:t>
            </a:r>
            <a:r>
              <a:rPr dirty="0" sz="22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designed</a:t>
            </a:r>
            <a:r>
              <a:rPr dirty="0" sz="2250" spc="1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14">
                <a:solidFill>
                  <a:srgbClr val="366997"/>
                </a:solidFill>
                <a:latin typeface="Lucida Sans Unicode"/>
                <a:cs typeface="Lucida Sans Unicode"/>
              </a:rPr>
              <a:t>to</a:t>
            </a:r>
            <a:r>
              <a:rPr dirty="0" sz="2250" spc="-15">
                <a:solidFill>
                  <a:srgbClr val="366997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">
                <a:solidFill>
                  <a:srgbClr val="212121"/>
                </a:solidFill>
                <a:latin typeface="Lucida Sans Unicode"/>
                <a:cs typeface="Lucida Sans Unicode"/>
              </a:rPr>
              <a:t>mee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</a:t>
            </a:r>
            <a:r>
              <a:rPr dirty="0" sz="225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current</a:t>
            </a:r>
            <a:r>
              <a:rPr dirty="0" sz="22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60">
                <a:solidFill>
                  <a:srgbClr val="212121"/>
                </a:solidFill>
                <a:latin typeface="Lucida Sans Unicode"/>
                <a:cs typeface="Lucida Sans Unicode"/>
              </a:rPr>
              <a:t>market</a:t>
            </a:r>
            <a:r>
              <a:rPr dirty="0" sz="22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demand</a:t>
            </a:r>
            <a:r>
              <a:rPr dirty="0" sz="2250" spc="-4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15">
                <a:solidFill>
                  <a:srgbClr val="28466E"/>
                </a:solidFill>
                <a:latin typeface="Lucida Sans Unicode"/>
                <a:cs typeface="Lucida Sans Unicode"/>
              </a:rPr>
              <a:t>s,</a:t>
            </a:r>
            <a:r>
              <a:rPr dirty="0" sz="2250" spc="75">
                <a:solidFill>
                  <a:srgbClr val="28466E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75">
                <a:solidFill>
                  <a:srgbClr val="21216E"/>
                </a:solidFill>
                <a:latin typeface="Lucida Sans Unicode"/>
                <a:cs typeface="Lucida Sans Unicode"/>
              </a:rPr>
              <a:t>it</a:t>
            </a:r>
            <a:r>
              <a:rPr dirty="0" sz="2250" spc="45">
                <a:solidFill>
                  <a:srgbClr val="21216E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feature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5">
                <a:solidFill>
                  <a:srgbClr val="21214B"/>
                </a:solidFill>
                <a:latin typeface="Lucida Sans Unicode"/>
                <a:cs typeface="Lucida Sans Unicode"/>
              </a:rPr>
              <a:t>inct</a:t>
            </a:r>
            <a:r>
              <a:rPr dirty="0" sz="2250" spc="95">
                <a:solidFill>
                  <a:srgbClr val="21214B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types.</a:t>
            </a:r>
            <a:endParaRPr sz="2250">
              <a:latin typeface="Lucida Sans Unicode"/>
              <a:cs typeface="Lucida Sans Unicode"/>
            </a:endParaRPr>
          </a:p>
          <a:p>
            <a:pPr algn="just" marL="128270" marR="314960" indent="-88265">
              <a:lnSpc>
                <a:spcPct val="154500"/>
              </a:lnSpc>
              <a:spcBef>
                <a:spcPts val="1095"/>
              </a:spcBef>
            </a:pP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r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plan</a:t>
            </a:r>
            <a:r>
              <a:rPr dirty="0" sz="225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gives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complete</a:t>
            </a:r>
            <a:r>
              <a:rPr dirty="0" sz="22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information</a:t>
            </a:r>
            <a:r>
              <a:rPr dirty="0" sz="2250" spc="1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about</a:t>
            </a:r>
            <a:r>
              <a:rPr dirty="0" sz="2250" spc="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built-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up</a:t>
            </a:r>
            <a:r>
              <a:rPr dirty="0" sz="2250" spc="2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area,</a:t>
            </a:r>
            <a:r>
              <a:rPr dirty="0" sz="225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carpet</a:t>
            </a:r>
            <a:r>
              <a:rPr dirty="0" sz="225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area,</a:t>
            </a:r>
            <a:r>
              <a:rPr dirty="0" sz="22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super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built-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up</a:t>
            </a:r>
            <a:r>
              <a:rPr dirty="0" sz="2250" spc="2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area.</a:t>
            </a:r>
            <a:r>
              <a:rPr dirty="0" sz="225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It</a:t>
            </a:r>
            <a:r>
              <a:rPr dirty="0" sz="2250" spc="-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gives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complete</a:t>
            </a:r>
            <a:r>
              <a:rPr dirty="0" sz="225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A2A2A"/>
                </a:solidFill>
                <a:latin typeface="Lucida Sans Unicode"/>
                <a:cs typeface="Lucida Sans Unicode"/>
              </a:rPr>
              <a:t>information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rooms</a:t>
            </a:r>
            <a:r>
              <a:rPr dirty="0" sz="225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250" spc="-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house</a:t>
            </a:r>
            <a:r>
              <a:rPr dirty="0" sz="22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when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it</a:t>
            </a:r>
            <a:r>
              <a:rPr dirty="0" sz="2250" spc="-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250" spc="2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viewed</a:t>
            </a:r>
            <a:r>
              <a:rPr dirty="0" sz="2250" spc="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from</a:t>
            </a:r>
            <a:r>
              <a:rPr dirty="0" sz="225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above.</a:t>
            </a:r>
            <a:endParaRPr sz="2250">
              <a:latin typeface="Lucida Sans Unicode"/>
              <a:cs typeface="Lucida Sans Unicode"/>
            </a:endParaRPr>
          </a:p>
          <a:p>
            <a:pPr algn="just" marL="40005">
              <a:lnSpc>
                <a:spcPct val="100000"/>
              </a:lnSpc>
              <a:spcBef>
                <a:spcPts val="2570"/>
              </a:spcBef>
            </a:pP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partments</a:t>
            </a:r>
            <a:r>
              <a:rPr dirty="0" sz="2250" spc="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3D52"/>
                </a:solidFill>
                <a:latin typeface="Lucida Sans Unicode"/>
                <a:cs typeface="Lucida Sans Unicode"/>
              </a:rPr>
              <a:t>various</a:t>
            </a:r>
            <a:r>
              <a:rPr dirty="0" sz="2250" spc="130">
                <a:solidFill>
                  <a:srgbClr val="213D52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sizes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50">
                <a:solidFill>
                  <a:srgbClr val="212121"/>
                </a:solidFill>
                <a:latin typeface="Lucida Sans Unicode"/>
                <a:cs typeface="Lucida Sans Unicode"/>
              </a:rPr>
              <a:t>are</a:t>
            </a:r>
            <a:r>
              <a:rPr dirty="0" sz="2250" spc="-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mentioned</a:t>
            </a:r>
            <a:r>
              <a:rPr dirty="0" sz="22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below,</a:t>
            </a:r>
            <a:endParaRPr sz="2250">
              <a:latin typeface="Lucida Sans Unicode"/>
              <a:cs typeface="Lucida Sans Unicode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-39804" y="6687323"/>
            <a:ext cx="2919730" cy="133286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322070" algn="l"/>
              </a:tabLst>
            </a:pPr>
            <a:r>
              <a:rPr dirty="0" sz="2250" spc="85">
                <a:solidFill>
                  <a:srgbClr val="5B5B5B"/>
                </a:solidFill>
                <a:latin typeface="Lucida Sans Unicode"/>
                <a:cs typeface="Lucida Sans Unicode"/>
              </a:rPr>
              <a:t>BHK</a:t>
            </a:r>
            <a:r>
              <a:rPr dirty="0" sz="2250">
                <a:solidFill>
                  <a:srgbClr val="5B5B5B"/>
                </a:solidFill>
                <a:latin typeface="Lucida Sans Unicode"/>
                <a:cs typeface="Lucida Sans Unicode"/>
              </a:rPr>
              <a:t>	</a:t>
            </a:r>
            <a:r>
              <a:rPr dirty="0" sz="2250" spc="-45">
                <a:solidFill>
                  <a:srgbClr val="5B5B5B"/>
                </a:solidFill>
                <a:latin typeface="Lucida Sans Unicode"/>
                <a:cs typeface="Lucida Sans Unicode"/>
              </a:rPr>
              <a:t>1500</a:t>
            </a:r>
            <a:r>
              <a:rPr dirty="0" sz="2250" spc="55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5B5B5B"/>
                </a:solidFill>
                <a:latin typeface="Lucida Sans Unicode"/>
                <a:cs typeface="Lucida Sans Unicode"/>
              </a:rPr>
              <a:t>sq.</a:t>
            </a:r>
            <a:r>
              <a:rPr dirty="0" sz="2250" spc="-105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5B5B5B"/>
                </a:solidFill>
                <a:latin typeface="Lucida Sans Unicode"/>
                <a:cs typeface="Lucida Sans Unicode"/>
              </a:rPr>
              <a:t>ft.</a:t>
            </a:r>
            <a:endParaRPr sz="2250">
              <a:latin typeface="Lucida Sans Unicode"/>
              <a:cs typeface="Lucida Sans Unicode"/>
            </a:endParaRPr>
          </a:p>
          <a:p>
            <a:pPr>
              <a:lnSpc>
                <a:spcPct val="100000"/>
              </a:lnSpc>
              <a:spcBef>
                <a:spcPts val="1515"/>
              </a:spcBef>
            </a:pPr>
            <a:endParaRPr sz="2250">
              <a:latin typeface="Lucida Sans Unicode"/>
              <a:cs typeface="Lucida Sans Unicode"/>
            </a:endParaRPr>
          </a:p>
          <a:p>
            <a:pPr marL="139065">
              <a:lnSpc>
                <a:spcPct val="100000"/>
              </a:lnSpc>
              <a:tabLst>
                <a:tab pos="1323975" algn="l"/>
              </a:tabLst>
            </a:pPr>
            <a:r>
              <a:rPr dirty="0" sz="2150">
                <a:solidFill>
                  <a:srgbClr val="5B5B5B"/>
                </a:solidFill>
                <a:latin typeface="Lucida Sans Unicode"/>
                <a:cs typeface="Lucida Sans Unicode"/>
              </a:rPr>
              <a:t>BH</a:t>
            </a:r>
            <a:r>
              <a:rPr dirty="0" sz="2150" spc="-100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100">
                <a:solidFill>
                  <a:srgbClr val="5B698A"/>
                </a:solidFill>
                <a:latin typeface="Lucida Sans Unicode"/>
                <a:cs typeface="Lucida Sans Unicode"/>
              </a:rPr>
              <a:t>K</a:t>
            </a:r>
            <a:r>
              <a:rPr dirty="0" sz="2150">
                <a:solidFill>
                  <a:srgbClr val="5B698A"/>
                </a:solidFill>
                <a:latin typeface="Lucida Sans Unicode"/>
                <a:cs typeface="Lucida Sans Unicode"/>
              </a:rPr>
              <a:t>	</a:t>
            </a:r>
            <a:r>
              <a:rPr dirty="0" sz="2150">
                <a:solidFill>
                  <a:srgbClr val="5B5B5B"/>
                </a:solidFill>
                <a:latin typeface="Lucida Sans Unicode"/>
                <a:cs typeface="Lucida Sans Unicode"/>
              </a:rPr>
              <a:t>1800</a:t>
            </a:r>
            <a:r>
              <a:rPr dirty="0" sz="2150" spc="110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55">
                <a:solidFill>
                  <a:srgbClr val="5B5B5B"/>
                </a:solidFill>
                <a:latin typeface="Lucida Sans Unicode"/>
                <a:cs typeface="Lucida Sans Unicode"/>
              </a:rPr>
              <a:t>sq.</a:t>
            </a:r>
            <a:r>
              <a:rPr dirty="0" sz="2150" spc="-65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150" spc="-25">
                <a:solidFill>
                  <a:srgbClr val="5B5B5B"/>
                </a:solidFill>
                <a:latin typeface="Lucida Sans Unicode"/>
                <a:cs typeface="Lucida Sans Unicode"/>
              </a:rPr>
              <a:t>ft.</a:t>
            </a:r>
            <a:endParaRPr sz="2150">
              <a:latin typeface="Lucida Sans Unicode"/>
              <a:cs typeface="Lucida Sans Unicode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-39804" y="8610909"/>
            <a:ext cx="635000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85">
                <a:solidFill>
                  <a:srgbClr val="5B5B5B"/>
                </a:solidFill>
                <a:latin typeface="Lucida Sans Unicode"/>
                <a:cs typeface="Lucida Sans Unicode"/>
              </a:rPr>
              <a:t>BHK</a:t>
            </a:r>
            <a:endParaRPr sz="2250">
              <a:latin typeface="Lucida Sans Unicode"/>
              <a:cs typeface="Lucida Sans Unicode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260491" y="8610909"/>
            <a:ext cx="1618615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-20">
                <a:solidFill>
                  <a:srgbClr val="5B5B5B"/>
                </a:solidFill>
                <a:latin typeface="Lucida Sans Unicode"/>
                <a:cs typeface="Lucida Sans Unicode"/>
              </a:rPr>
              <a:t>2200</a:t>
            </a:r>
            <a:r>
              <a:rPr dirty="0" sz="2250" spc="25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5B5B5B"/>
                </a:solidFill>
                <a:latin typeface="Lucida Sans Unicode"/>
                <a:cs typeface="Lucida Sans Unicode"/>
              </a:rPr>
              <a:t>sq.</a:t>
            </a:r>
            <a:r>
              <a:rPr dirty="0" sz="2250" spc="-105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5B5B5B"/>
                </a:solidFill>
                <a:latin typeface="Lucida Sans Unicode"/>
                <a:cs typeface="Lucida Sans Unicode"/>
              </a:rPr>
              <a:t>ft.</a:t>
            </a:r>
            <a:endParaRPr sz="2250">
              <a:latin typeface="Lucida Sans Unicode"/>
              <a:cs typeface="Lucida Sans Unicode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-39804" y="9572701"/>
            <a:ext cx="635000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85">
                <a:solidFill>
                  <a:srgbClr val="5B5B5B"/>
                </a:solidFill>
                <a:latin typeface="Lucida Sans Unicode"/>
                <a:cs typeface="Lucida Sans Unicode"/>
              </a:rPr>
              <a:t>BHK</a:t>
            </a:r>
            <a:endParaRPr sz="2250">
              <a:latin typeface="Lucida Sans Unicode"/>
              <a:cs typeface="Lucida Sans Unicode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269051" y="9572701"/>
            <a:ext cx="1609725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-45">
                <a:solidFill>
                  <a:srgbClr val="5B5B5B"/>
                </a:solidFill>
                <a:latin typeface="Lucida Sans Unicode"/>
                <a:cs typeface="Lucida Sans Unicode"/>
              </a:rPr>
              <a:t>3000</a:t>
            </a:r>
            <a:r>
              <a:rPr dirty="0" sz="2250" spc="60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5B5B5B"/>
                </a:solidFill>
                <a:latin typeface="Lucida Sans Unicode"/>
                <a:cs typeface="Lucida Sans Unicode"/>
              </a:rPr>
              <a:t>sq.</a:t>
            </a:r>
            <a:r>
              <a:rPr dirty="0" sz="2250" spc="-105">
                <a:solidFill>
                  <a:srgbClr val="5B5B5B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5B5B5B"/>
                </a:solidFill>
                <a:latin typeface="Lucida Sans Unicode"/>
                <a:cs typeface="Lucida Sans Unicode"/>
              </a:rPr>
              <a:t>ft.</a:t>
            </a:r>
            <a:endParaRPr sz="22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4461" y="6113416"/>
            <a:ext cx="1113692" cy="1131569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7998" y="6113416"/>
            <a:ext cx="1128346" cy="113156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155610" y="6230982"/>
            <a:ext cx="1113692" cy="896438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4461" y="2557054"/>
            <a:ext cx="1113692" cy="113156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07422" y="2645228"/>
            <a:ext cx="1128346" cy="955221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95037" y="2557054"/>
            <a:ext cx="1113692" cy="1131569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99883" y="2557054"/>
            <a:ext cx="879230" cy="1131569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155610" y="2557054"/>
            <a:ext cx="1113692" cy="1131569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7628578" y="2557054"/>
            <a:ext cx="659422" cy="1131569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356230" y="6142807"/>
            <a:ext cx="703384" cy="925829"/>
          </a:xfrm>
          <a:prstGeom prst="rect">
            <a:avLst/>
          </a:prstGeom>
        </p:spPr>
      </p:pic>
      <p:sp>
        <p:nvSpPr>
          <p:cNvPr id="12" name="object 12" descr=""/>
          <p:cNvSpPr txBox="1"/>
          <p:nvPr/>
        </p:nvSpPr>
        <p:spPr>
          <a:xfrm>
            <a:off x="-41172" y="4009027"/>
            <a:ext cx="1708150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 spc="-75">
                <a:latin typeface="Lucida Sans Unicode"/>
                <a:cs typeface="Lucida Sans Unicode"/>
              </a:rPr>
              <a:t>Lynnnasium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-29247" y="7565389"/>
            <a:ext cx="1786889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>
                <a:latin typeface="Lucida Sans Unicode"/>
                <a:cs typeface="Lucida Sans Unicode"/>
              </a:rPr>
              <a:t>ennis</a:t>
            </a:r>
            <a:r>
              <a:rPr dirty="0" sz="2400" spc="235">
                <a:latin typeface="Lucida Sans Unicode"/>
                <a:cs typeface="Lucida Sans Unicode"/>
              </a:rPr>
              <a:t> </a:t>
            </a:r>
            <a:r>
              <a:rPr dirty="0" sz="2400" spc="-75">
                <a:latin typeface="Lucida Sans Unicode"/>
                <a:cs typeface="Lucida Sans Unicode"/>
              </a:rPr>
              <a:t>C</a:t>
            </a:r>
            <a:r>
              <a:rPr dirty="0" sz="2400" spc="-509">
                <a:latin typeface="Lucida Sans Unicode"/>
                <a:cs typeface="Lucida Sans Unicode"/>
              </a:rPr>
              <a:t> </a:t>
            </a:r>
            <a:r>
              <a:rPr dirty="0" sz="2400" spc="-20">
                <a:latin typeface="Lucida Sans Unicode"/>
                <a:cs typeface="Lucida Sans Unicode"/>
              </a:rPr>
              <a:t>ourt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093661" y="4009027"/>
            <a:ext cx="2350770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>
                <a:latin typeface="Lucida Sans Unicode"/>
                <a:cs typeface="Lucida Sans Unicode"/>
              </a:rPr>
              <a:t>Swimming</a:t>
            </a:r>
            <a:r>
              <a:rPr dirty="0" sz="2400" spc="95">
                <a:latin typeface="Lucida Sans Unicode"/>
                <a:cs typeface="Lucida Sans Unicode"/>
              </a:rPr>
              <a:t> </a:t>
            </a:r>
            <a:r>
              <a:rPr dirty="0" sz="2400" spc="70">
                <a:latin typeface="Lucida Sans Unicode"/>
                <a:cs typeface="Lucida Sans Unicode"/>
              </a:rPr>
              <a:t>Pool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197475" y="7374344"/>
            <a:ext cx="2106930" cy="1142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27380" marR="5080" indent="-615315">
              <a:lnSpc>
                <a:spcPct val="152700"/>
              </a:lnSpc>
              <a:spcBef>
                <a:spcPts val="95"/>
              </a:spcBef>
            </a:pPr>
            <a:r>
              <a:rPr dirty="0" sz="2400">
                <a:latin typeface="Lucida Sans Unicode"/>
                <a:cs typeface="Lucida Sans Unicode"/>
              </a:rPr>
              <a:t>Indoor</a:t>
            </a:r>
            <a:r>
              <a:rPr dirty="0" sz="2400" spc="95">
                <a:latin typeface="Lucida Sans Unicode"/>
                <a:cs typeface="Lucida Sans Unicode"/>
              </a:rPr>
              <a:t> </a:t>
            </a:r>
            <a:r>
              <a:rPr dirty="0" sz="2400" spc="-10">
                <a:latin typeface="Lucida Sans Unicode"/>
                <a:cs typeface="Lucida Sans Unicode"/>
              </a:rPr>
              <a:t>Games </a:t>
            </a:r>
            <a:r>
              <a:rPr dirty="0" sz="2400" spc="-20">
                <a:latin typeface="Lucida Sans Unicode"/>
                <a:cs typeface="Lucida Sans Unicode"/>
              </a:rPr>
              <a:t>Room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5721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130"/>
              <a:t>Prestige</a:t>
            </a:r>
            <a:r>
              <a:rPr dirty="0" spc="60"/>
              <a:t> </a:t>
            </a:r>
            <a:r>
              <a:rPr dirty="0" spc="80"/>
              <a:t>Avon</a:t>
            </a:r>
            <a:r>
              <a:rPr dirty="0" spc="120"/>
              <a:t> </a:t>
            </a:r>
            <a:r>
              <a:rPr dirty="0" spc="40"/>
              <a:t>Amenities</a:t>
            </a:r>
          </a:p>
        </p:txBody>
      </p:sp>
      <p:sp>
        <p:nvSpPr>
          <p:cNvPr id="17" name="object 17" descr=""/>
          <p:cNvSpPr txBox="1"/>
          <p:nvPr/>
        </p:nvSpPr>
        <p:spPr>
          <a:xfrm>
            <a:off x="6710881" y="4009027"/>
            <a:ext cx="2066289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>
                <a:latin typeface="Lucida Sans Unicode"/>
                <a:cs typeface="Lucida Sans Unicode"/>
              </a:rPr>
              <a:t>Yoga</a:t>
            </a:r>
            <a:r>
              <a:rPr dirty="0" sz="2400" spc="-90">
                <a:latin typeface="Lucida Sans Unicode"/>
                <a:cs typeface="Lucida Sans Unicode"/>
              </a:rPr>
              <a:t> </a:t>
            </a:r>
            <a:r>
              <a:rPr dirty="0" sz="2400" spc="55">
                <a:latin typeface="Lucida Sans Unicode"/>
                <a:cs typeface="Lucida Sans Unicode"/>
              </a:rPr>
              <a:t>Pavilion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859103" y="7565389"/>
            <a:ext cx="1776095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>
                <a:latin typeface="Lucida Sans Unicode"/>
                <a:cs typeface="Lucida Sans Unicode"/>
              </a:rPr>
              <a:t>Club</a:t>
            </a:r>
            <a:r>
              <a:rPr dirty="0" sz="2400" spc="105">
                <a:latin typeface="Lucida Sans Unicode"/>
                <a:cs typeface="Lucida Sans Unicode"/>
              </a:rPr>
              <a:t> </a:t>
            </a:r>
            <a:r>
              <a:rPr dirty="0" sz="2400" spc="-10">
                <a:latin typeface="Lucida Sans Unicode"/>
                <a:cs typeface="Lucida Sans Unicode"/>
              </a:rPr>
              <a:t>House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0386164" y="3817984"/>
            <a:ext cx="1676400" cy="1142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5080" indent="-343535">
              <a:lnSpc>
                <a:spcPct val="152700"/>
              </a:lnSpc>
              <a:spcBef>
                <a:spcPts val="95"/>
              </a:spcBef>
            </a:pPr>
            <a:r>
              <a:rPr dirty="0" sz="2400">
                <a:latin typeface="Lucida Sans Unicode"/>
                <a:cs typeface="Lucida Sans Unicode"/>
              </a:rPr>
              <a:t>Video</a:t>
            </a:r>
            <a:r>
              <a:rPr dirty="0" sz="2400" spc="-125">
                <a:latin typeface="Lucida Sans Unicode"/>
                <a:cs typeface="Lucida Sans Unicode"/>
              </a:rPr>
              <a:t> </a:t>
            </a:r>
            <a:r>
              <a:rPr dirty="0" sz="2400" spc="-20">
                <a:latin typeface="Lucida Sans Unicode"/>
                <a:cs typeface="Lucida Sans Unicode"/>
              </a:rPr>
              <a:t>Door </a:t>
            </a:r>
            <a:r>
              <a:rPr dirty="0" sz="2400" spc="40">
                <a:latin typeface="Lucida Sans Unicode"/>
                <a:cs typeface="Lucida Sans Unicode"/>
              </a:rPr>
              <a:t>Phone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0245824" y="7565389"/>
            <a:ext cx="1945005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 spc="-100">
                <a:latin typeface="Lucida Sans Unicode"/>
                <a:cs typeface="Lucida Sans Unicode"/>
              </a:rPr>
              <a:t>Dance/M</a:t>
            </a:r>
            <a:r>
              <a:rPr dirty="0" sz="2400" spc="-445">
                <a:latin typeface="Lucida Sans Unicode"/>
                <a:cs typeface="Lucida Sans Unicode"/>
              </a:rPr>
              <a:t> </a:t>
            </a:r>
            <a:r>
              <a:rPr dirty="0" sz="2400" spc="50">
                <a:latin typeface="Lucida Sans Unicode"/>
                <a:cs typeface="Lucida Sans Unicode"/>
              </a:rPr>
              <a:t>usic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3733437" y="3817984"/>
            <a:ext cx="1908810" cy="11423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8170" marR="5080" indent="-586105">
              <a:lnSpc>
                <a:spcPct val="152700"/>
              </a:lnSpc>
              <a:spcBef>
                <a:spcPts val="95"/>
              </a:spcBef>
            </a:pPr>
            <a:r>
              <a:rPr dirty="0" sz="2400" spc="70">
                <a:latin typeface="Lucida Sans Unicode"/>
                <a:cs typeface="Lucida Sans Unicode"/>
              </a:rPr>
              <a:t>Kids</a:t>
            </a:r>
            <a:r>
              <a:rPr dirty="0" sz="2400" spc="35">
                <a:latin typeface="Lucida Sans Unicode"/>
                <a:cs typeface="Lucida Sans Unicode"/>
              </a:rPr>
              <a:t> </a:t>
            </a:r>
            <a:r>
              <a:rPr dirty="0" sz="2400" spc="-10">
                <a:latin typeface="Lucida Sans Unicode"/>
                <a:cs typeface="Lucida Sans Unicode"/>
              </a:rPr>
              <a:t>Activity </a:t>
            </a:r>
            <a:r>
              <a:rPr dirty="0" sz="2400" spc="-20">
                <a:latin typeface="Lucida Sans Unicode"/>
                <a:cs typeface="Lucida Sans Unicode"/>
              </a:rPr>
              <a:t>Zone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3879982" y="7374344"/>
            <a:ext cx="1660525" cy="1142365"/>
          </a:xfrm>
          <a:prstGeom prst="rect">
            <a:avLst/>
          </a:prstGeom>
        </p:spPr>
        <p:txBody>
          <a:bodyPr wrap="square" lIns="0" tIns="205104" rIns="0" bIns="0" rtlCol="0" vert="horz">
            <a:spAutoFit/>
          </a:bodyPr>
          <a:lstStyle/>
          <a:p>
            <a:pPr marL="29845">
              <a:lnSpc>
                <a:spcPct val="100000"/>
              </a:lnSpc>
              <a:spcBef>
                <a:spcPts val="1614"/>
              </a:spcBef>
            </a:pPr>
            <a:r>
              <a:rPr dirty="0" sz="2400" spc="-265">
                <a:latin typeface="Lucida Sans Unicode"/>
                <a:cs typeface="Lucida Sans Unicode"/>
              </a:rPr>
              <a:t>24/7</a:t>
            </a:r>
            <a:r>
              <a:rPr dirty="0" sz="2400" spc="315">
                <a:latin typeface="Lucida Sans Unicode"/>
                <a:cs typeface="Lucida Sans Unicode"/>
              </a:rPr>
              <a:t> </a:t>
            </a:r>
            <a:r>
              <a:rPr dirty="0" sz="2400" spc="-20">
                <a:latin typeface="Lucida Sans Unicode"/>
                <a:cs typeface="Lucida Sans Unicode"/>
              </a:rPr>
              <a:t>CCTV</a:t>
            </a:r>
            <a:endParaRPr sz="24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dirty="0" sz="2400" spc="-50">
                <a:latin typeface="Lucida Sans Unicode"/>
                <a:cs typeface="Lucida Sans Unicode"/>
              </a:rPr>
              <a:t>Monitor</a:t>
            </a:r>
            <a:r>
              <a:rPr dirty="0" sz="2400" spc="-425">
                <a:latin typeface="Lucida Sans Unicode"/>
                <a:cs typeface="Lucida Sans Unicode"/>
              </a:rPr>
              <a:t> </a:t>
            </a:r>
            <a:r>
              <a:rPr dirty="0" sz="2400" spc="-25">
                <a:latin typeface="Lucida Sans Unicode"/>
                <a:cs typeface="Lucida Sans Unicode"/>
              </a:rPr>
              <a:t>ing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7235715" y="4009027"/>
            <a:ext cx="1090295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>
                <a:latin typeface="Lucida Sans Unicode"/>
                <a:cs typeface="Lucida Sans Unicode"/>
              </a:rPr>
              <a:t>Mini</a:t>
            </a:r>
            <a:r>
              <a:rPr dirty="0" sz="2400" spc="235">
                <a:latin typeface="Lucida Sans Unicode"/>
                <a:cs typeface="Lucida Sans Unicode"/>
              </a:rPr>
              <a:t> </a:t>
            </a:r>
            <a:r>
              <a:rPr dirty="0" sz="2400" spc="65">
                <a:latin typeface="Lucida Sans Unicode"/>
                <a:cs typeface="Lucida Sans Unicode"/>
              </a:rPr>
              <a:t>TI</a:t>
            </a:r>
            <a:endParaRPr sz="2400">
              <a:latin typeface="Lucida Sans Unicode"/>
              <a:cs typeface="Lucida Sans Unicode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7145075" y="7565389"/>
            <a:ext cx="1170940" cy="3930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00">
                <a:latin typeface="Lucida Sans Unicode"/>
                <a:cs typeface="Lucida Sans Unicode"/>
              </a:rPr>
              <a:t>Joggin</a:t>
            </a:r>
            <a:r>
              <a:rPr dirty="0" sz="2400" spc="-420">
                <a:latin typeface="Lucida Sans Unicode"/>
                <a:cs typeface="Lucida Sans Unicode"/>
              </a:rPr>
              <a:t> </a:t>
            </a:r>
            <a:r>
              <a:rPr dirty="0" sz="2400" spc="-395">
                <a:latin typeface="Lucida Sans Unicode"/>
                <a:cs typeface="Lucida Sans Unicode"/>
              </a:rPr>
              <a:t>g</a:t>
            </a:r>
            <a:endParaRPr sz="24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488107" y="2027902"/>
            <a:ext cx="3930650" cy="713105"/>
          </a:xfrm>
          <a:prstGeom prst="rect">
            <a:avLst/>
          </a:prstGeom>
          <a:solidFill>
            <a:srgbClr val="9A6D07"/>
          </a:solidFill>
        </p:spPr>
        <p:txBody>
          <a:bodyPr wrap="square" lIns="0" tIns="175895" rIns="0" bIns="0" rtlCol="0" vert="horz">
            <a:spAutoFit/>
          </a:bodyPr>
          <a:lstStyle/>
          <a:p>
            <a:pPr algn="ctr" marR="45720">
              <a:lnSpc>
                <a:spcPct val="100000"/>
              </a:lnSpc>
              <a:spcBef>
                <a:spcPts val="1385"/>
              </a:spcBef>
              <a:tabLst>
                <a:tab pos="374650" algn="l"/>
                <a:tab pos="1676400" algn="l"/>
                <a:tab pos="2535555" algn="l"/>
              </a:tabLst>
            </a:pPr>
            <a:r>
              <a:rPr dirty="0" sz="2000" spc="-50">
                <a:solidFill>
                  <a:srgbClr val="FFFFFF"/>
                </a:solidFill>
                <a:latin typeface="Lucida Sans Unicode"/>
                <a:cs typeface="Lucida Sans Unicode"/>
              </a:rPr>
              <a:t>Ğ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Dow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0">
                <a:solidFill>
                  <a:srgbClr val="FFFFFF"/>
                </a:solidFill>
                <a:latin typeface="Lucida Sans Unicode"/>
                <a:cs typeface="Lucida Sans Unicode"/>
              </a:rPr>
              <a:t>BLoch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re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9322089" y="2027902"/>
            <a:ext cx="3930650" cy="713105"/>
          </a:xfrm>
          <a:prstGeom prst="rect">
            <a:avLst/>
          </a:prstGeom>
          <a:solidFill>
            <a:srgbClr val="9A6D07"/>
          </a:solidFill>
        </p:spPr>
        <p:txBody>
          <a:bodyPr wrap="square" lIns="0" tIns="175895" rIns="0" bIns="0" rtlCol="0" vert="horz">
            <a:spAutoFit/>
          </a:bodyPr>
          <a:lstStyle/>
          <a:p>
            <a:pPr marL="423545">
              <a:lnSpc>
                <a:spcPct val="100000"/>
              </a:lnSpc>
              <a:spcBef>
                <a:spcPts val="1385"/>
              </a:spcBef>
              <a:tabLst>
                <a:tab pos="798830" algn="l"/>
                <a:tab pos="2294890" algn="l"/>
                <a:tab pos="3081020" algn="l"/>
              </a:tabLst>
            </a:pPr>
            <a:r>
              <a:rPr dirty="0" sz="2000" spc="-50">
                <a:solidFill>
                  <a:srgbClr val="FFFFFF"/>
                </a:solidFill>
                <a:latin typeface="Lucida Sans Unicode"/>
                <a:cs typeface="Lucida Sans Unicode"/>
              </a:rPr>
              <a:t>Ğ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25">
                <a:solidFill>
                  <a:srgbClr val="FFFFFF"/>
                </a:solidFill>
                <a:latin typeface="Lucida Sans Unicode"/>
                <a:cs typeface="Lucida Sans Unicode"/>
              </a:rPr>
              <a:t>D</a:t>
            </a:r>
            <a:r>
              <a:rPr dirty="0" sz="2000" spc="-39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own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	osI</a:t>
            </a:r>
            <a:r>
              <a:rPr dirty="0" sz="2000" spc="10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0">
                <a:solidFill>
                  <a:srgbClr val="FFFFFF"/>
                </a:solidFill>
                <a:latin typeface="Lucida Sans Unicode"/>
                <a:cs typeface="Lucida Sans Unicode"/>
              </a:rPr>
              <a:t>S</a:t>
            </a:r>
            <a:r>
              <a:rPr dirty="0" sz="2000">
                <a:solidFill>
                  <a:srgbClr val="FFFFFF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5">
                <a:solidFill>
                  <a:srgbClr val="FFFFFF"/>
                </a:solidFill>
                <a:latin typeface="Lucida Sans Unicode"/>
                <a:cs typeface="Lucida Sans Unicode"/>
              </a:rPr>
              <a:t>eet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53850" y="154926"/>
            <a:ext cx="1794510" cy="466090"/>
          </a:xfrm>
          <a:prstGeom prst="rect"/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850" spc="-310">
                <a:solidFill>
                  <a:srgbClr val="000000"/>
                </a:solidFill>
                <a:latin typeface="Arial MT"/>
                <a:cs typeface="Arial MT"/>
              </a:rPr>
              <a:t>Prestige</a:t>
            </a:r>
            <a:r>
              <a:rPr dirty="0" sz="2850" spc="204">
                <a:solidFill>
                  <a:srgbClr val="000000"/>
                </a:solidFill>
                <a:latin typeface="Arial MT"/>
                <a:cs typeface="Arial MT"/>
              </a:rPr>
              <a:t> </a:t>
            </a:r>
            <a:r>
              <a:rPr dirty="0" sz="2850" spc="-585">
                <a:solidFill>
                  <a:srgbClr val="000000"/>
                </a:solidFill>
                <a:latin typeface="Arial MT"/>
                <a:cs typeface="Arial MT"/>
              </a:rPr>
              <a:t>AYon</a:t>
            </a:r>
            <a:endParaRPr sz="2850">
              <a:latin typeface="Arial MT"/>
              <a:cs typeface="Arial MT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75660" y="307531"/>
            <a:ext cx="62928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50" spc="-90" b="1">
                <a:solidFill>
                  <a:srgbClr val="9A6D07"/>
                </a:solidFill>
                <a:latin typeface="Arial"/>
                <a:cs typeface="Arial"/>
              </a:rPr>
              <a:t>Home</a:t>
            </a:r>
            <a:endParaRPr sz="18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085462" y="307531"/>
            <a:ext cx="94932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50" spc="-50" b="1">
                <a:latin typeface="Arial"/>
                <a:cs typeface="Arial"/>
              </a:rPr>
              <a:t>Location</a:t>
            </a:r>
            <a:endParaRPr sz="18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216812" y="307531"/>
            <a:ext cx="128968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50" spc="-45" b="1">
                <a:latin typeface="Arial"/>
                <a:cs typeface="Arial"/>
              </a:rPr>
              <a:t>Master</a:t>
            </a:r>
            <a:r>
              <a:rPr dirty="0" sz="1850" spc="-80" b="1">
                <a:latin typeface="Arial"/>
                <a:cs typeface="Arial"/>
              </a:rPr>
              <a:t> </a:t>
            </a:r>
            <a:r>
              <a:rPr dirty="0" sz="1850" spc="-20" b="1">
                <a:latin typeface="Arial"/>
                <a:cs typeface="Arial"/>
              </a:rPr>
              <a:t>Plan</a:t>
            </a:r>
            <a:endParaRPr sz="18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677677" y="307531"/>
            <a:ext cx="5834380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1302385" algn="l"/>
                <a:tab pos="2056764" algn="l"/>
                <a:tab pos="3322320" algn="l"/>
                <a:tab pos="4283075" algn="l"/>
              </a:tabLst>
            </a:pPr>
            <a:r>
              <a:rPr dirty="0" sz="1850" spc="-40" b="1">
                <a:latin typeface="Arial"/>
                <a:cs typeface="Arial"/>
              </a:rPr>
              <a:t>Floor</a:t>
            </a:r>
            <a:r>
              <a:rPr dirty="0" sz="1850" spc="-50" b="1">
                <a:latin typeface="Arial"/>
                <a:cs typeface="Arial"/>
              </a:rPr>
              <a:t> </a:t>
            </a:r>
            <a:r>
              <a:rPr dirty="0" sz="1850" spc="-20" b="1">
                <a:latin typeface="Arial"/>
                <a:cs typeface="Arial"/>
              </a:rPr>
              <a:t>Plan</a:t>
            </a:r>
            <a:r>
              <a:rPr dirty="0" sz="1850" b="1">
                <a:latin typeface="Arial"/>
                <a:cs typeface="Arial"/>
              </a:rPr>
              <a:t>	</a:t>
            </a:r>
            <a:r>
              <a:rPr dirty="0" sz="1850" spc="-10" b="1">
                <a:latin typeface="Arial"/>
                <a:cs typeface="Arial"/>
              </a:rPr>
              <a:t>Price</a:t>
            </a:r>
            <a:r>
              <a:rPr dirty="0" sz="1850" b="1">
                <a:latin typeface="Arial"/>
                <a:cs typeface="Arial"/>
              </a:rPr>
              <a:t>	</a:t>
            </a:r>
            <a:r>
              <a:rPr dirty="0" sz="1850" spc="-10" b="1">
                <a:latin typeface="Arial"/>
                <a:cs typeface="Arial"/>
              </a:rPr>
              <a:t>Amenities</a:t>
            </a:r>
            <a:r>
              <a:rPr dirty="0" sz="1850" b="1">
                <a:latin typeface="Arial"/>
                <a:cs typeface="Arial"/>
              </a:rPr>
              <a:t>	</a:t>
            </a:r>
            <a:r>
              <a:rPr dirty="0" sz="1850" spc="-10" b="1">
                <a:latin typeface="Arial"/>
                <a:cs typeface="Arial"/>
              </a:rPr>
              <a:t>Gallery</a:t>
            </a:r>
            <a:r>
              <a:rPr dirty="0" sz="1850" b="1">
                <a:latin typeface="Arial"/>
                <a:cs typeface="Arial"/>
              </a:rPr>
              <a:t>	</a:t>
            </a:r>
            <a:r>
              <a:rPr dirty="0" sz="1850" spc="-30" b="1">
                <a:latin typeface="Arial"/>
                <a:cs typeface="Arial"/>
              </a:rPr>
              <a:t>Specifications</a:t>
            </a:r>
            <a:endParaRPr sz="18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4665337" y="307531"/>
            <a:ext cx="861060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50" spc="-40" b="1">
                <a:latin typeface="Arial"/>
                <a:cs typeface="Arial"/>
              </a:rPr>
              <a:t>Contact</a:t>
            </a:r>
            <a:endParaRPr sz="18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6133013" y="307531"/>
            <a:ext cx="127825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50" spc="190" b="1">
                <a:latin typeface="Arial"/>
                <a:cs typeface="Arial"/>
              </a:rPr>
              <a:t>Brochure</a:t>
            </a:r>
            <a:endParaRPr sz="18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7558254" y="1241936"/>
            <a:ext cx="3059430" cy="5480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400" spc="60" b="1">
                <a:solidFill>
                  <a:srgbClr val="212121"/>
                </a:solidFill>
                <a:latin typeface="Arial"/>
                <a:cs typeface="Arial"/>
              </a:rPr>
              <a:t>Prestige</a:t>
            </a:r>
            <a:r>
              <a:rPr dirty="0" sz="3400" spc="355" b="1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dirty="0" sz="3400" spc="-20" b="1">
                <a:solidFill>
                  <a:srgbClr val="212121"/>
                </a:solidFill>
                <a:latin typeface="Arial"/>
                <a:cs typeface="Arial"/>
              </a:rPr>
              <a:t>Avon</a:t>
            </a:r>
            <a:endParaRPr sz="34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55597" y="2846848"/>
            <a:ext cx="16728440" cy="658875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14604">
              <a:lnSpc>
                <a:spcPct val="153200"/>
              </a:lnSpc>
              <a:spcBef>
                <a:spcPts val="95"/>
              </a:spcBef>
              <a:tabLst>
                <a:tab pos="5423535" algn="l"/>
                <a:tab pos="11002010" algn="l"/>
                <a:tab pos="13929360" algn="l"/>
              </a:tabLst>
            </a:pPr>
            <a:r>
              <a:rPr dirty="0" sz="2000" spc="50" b="1">
                <a:solidFill>
                  <a:srgbClr val="3608ED"/>
                </a:solidFill>
                <a:latin typeface="Arial"/>
                <a:cs typeface="Arial"/>
              </a:rPr>
              <a:t>Prestige</a:t>
            </a:r>
            <a:r>
              <a:rPr dirty="0" sz="2000" spc="155" b="1">
                <a:solidFill>
                  <a:srgbClr val="3608ED"/>
                </a:solidFill>
                <a:latin typeface="Arial"/>
                <a:cs typeface="Arial"/>
              </a:rPr>
              <a:t> </a:t>
            </a:r>
            <a:r>
              <a:rPr dirty="0" sz="2000" b="1">
                <a:solidFill>
                  <a:srgbClr val="3608ED"/>
                </a:solidFill>
                <a:latin typeface="Arial"/>
                <a:cs typeface="Arial"/>
              </a:rPr>
              <a:t>Avon</a:t>
            </a:r>
            <a:r>
              <a:rPr dirty="0" sz="2000" spc="75" b="1">
                <a:solidFill>
                  <a:srgbClr val="3608ED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212170"/>
                </a:solidFill>
                <a:latin typeface="Lucida Sans Unicode"/>
                <a:cs typeface="Lucida Sans Unicode"/>
              </a:rPr>
              <a:t>is</a:t>
            </a:r>
            <a:r>
              <a:rPr dirty="0" sz="2000" spc="-85">
                <a:solidFill>
                  <a:srgbClr val="212170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00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Classic,</a:t>
            </a:r>
            <a:r>
              <a:rPr dirty="0" sz="200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80">
                <a:solidFill>
                  <a:srgbClr val="212121"/>
                </a:solidFill>
                <a:latin typeface="Lucida Sans Unicode"/>
                <a:cs typeface="Lucida Sans Unicode"/>
              </a:rPr>
              <a:t>cutting-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edge,</a:t>
            </a:r>
            <a:r>
              <a:rPr dirty="0" sz="200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innovative</a:t>
            </a:r>
            <a:r>
              <a:rPr dirty="0" sz="2000" spc="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0">
                <a:solidFill>
                  <a:srgbClr val="212121"/>
                </a:solidFill>
                <a:latin typeface="Lucida Sans Unicode"/>
                <a:cs typeface="Lucida Sans Unicode"/>
              </a:rPr>
              <a:t>high-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rise</a:t>
            </a:r>
            <a:r>
              <a:rPr dirty="0" sz="200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residential</a:t>
            </a:r>
            <a:r>
              <a:rPr dirty="0" sz="200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ECC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Road,</a:t>
            </a:r>
            <a:r>
              <a:rPr dirty="0" sz="2000" spc="3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Whitefield,</a:t>
            </a:r>
            <a:r>
              <a:rPr dirty="0" sz="2000" spc="3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40">
                <a:solidFill>
                  <a:srgbClr val="212121"/>
                </a:solidFill>
                <a:latin typeface="Lucida Sans Unicode"/>
                <a:cs typeface="Lucida Sans Unicode"/>
              </a:rPr>
              <a:t>East</a:t>
            </a:r>
            <a:r>
              <a:rPr dirty="0" sz="200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00">
                <a:solidFill>
                  <a:srgbClr val="212121"/>
                </a:solidFill>
                <a:latin typeface="Lucida Sans Unicode"/>
                <a:cs typeface="Lucida Sans Unicode"/>
              </a:rPr>
              <a:t>Bangal</a:t>
            </a:r>
            <a:r>
              <a:rPr dirty="0" sz="2000" spc="-4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ore.</a:t>
            </a:r>
            <a:r>
              <a:rPr dirty="0" sz="200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1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Ultra-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Luxurious</a:t>
            </a:r>
            <a:r>
              <a:rPr dirty="0" sz="200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by</a:t>
            </a:r>
            <a:r>
              <a:rPr dirty="0" sz="200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00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4D678C"/>
                </a:solidFill>
                <a:latin typeface="Lucida Sans Unicode"/>
                <a:cs typeface="Lucida Sans Unicode"/>
              </a:rPr>
              <a:t>G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roup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000" spc="-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spread</a:t>
            </a:r>
            <a:r>
              <a:rPr dirty="0" sz="200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over</a:t>
            </a:r>
            <a:r>
              <a:rPr dirty="0" sz="2000" spc="-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10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Acres.</a:t>
            </a:r>
            <a:r>
              <a:rPr dirty="0" sz="2000" spc="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allocates</a:t>
            </a:r>
            <a:r>
              <a:rPr dirty="0" sz="200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0">
                <a:solidFill>
                  <a:srgbClr val="4D729A"/>
                </a:solidFill>
                <a:latin typeface="Lucida Sans Unicode"/>
                <a:cs typeface="Lucida Sans Unicode"/>
              </a:rPr>
              <a:t>80%</a:t>
            </a:r>
            <a:r>
              <a:rPr dirty="0" sz="2000" spc="70">
                <a:solidFill>
                  <a:srgbClr val="4D72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00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space</a:t>
            </a:r>
            <a:r>
              <a:rPr dirty="0" sz="200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699AB8"/>
                </a:solidFill>
                <a:latin typeface="Lucida Sans Unicode"/>
                <a:cs typeface="Lucida Sans Unicode"/>
              </a:rPr>
              <a:t>to</a:t>
            </a:r>
            <a:r>
              <a:rPr dirty="0" sz="2000" spc="-30">
                <a:solidFill>
                  <a:srgbClr val="699AB8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open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areas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onIy </a:t>
            </a:r>
            <a:r>
              <a:rPr dirty="0" sz="2000" spc="60">
                <a:solidFill>
                  <a:srgbClr val="212121"/>
                </a:solidFill>
                <a:latin typeface="Lucida Sans Unicode"/>
                <a:cs typeface="Lucida Sans Unicode"/>
              </a:rPr>
              <a:t>20%</a:t>
            </a:r>
            <a:r>
              <a:rPr dirty="0" sz="200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64D"/>
                </a:solidFill>
                <a:latin typeface="Lucida Sans Unicode"/>
                <a:cs typeface="Lucida Sans Unicode"/>
              </a:rPr>
              <a:t>to</a:t>
            </a:r>
            <a:r>
              <a:rPr dirty="0" sz="2000" spc="-10">
                <a:solidFill>
                  <a:srgbClr val="21264D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construction.</a:t>
            </a:r>
            <a:r>
              <a:rPr dirty="0" sz="2000" spc="2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It</a:t>
            </a:r>
            <a:r>
              <a:rPr dirty="0" sz="200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features</a:t>
            </a:r>
            <a:r>
              <a:rPr dirty="0" sz="200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attractively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desig</a:t>
            </a:r>
            <a:r>
              <a:rPr dirty="0" sz="2000">
                <a:solidFill>
                  <a:srgbClr val="214B9A"/>
                </a:solidFill>
                <a:latin typeface="Lucida Sans Unicode"/>
                <a:cs typeface="Lucida Sans Unicode"/>
              </a:rPr>
              <a:t>ned</a:t>
            </a:r>
            <a:r>
              <a:rPr dirty="0" sz="2000" spc="5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4</a:t>
            </a:r>
            <a:r>
              <a:rPr dirty="0" sz="2000" spc="-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high-rise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0">
                <a:solidFill>
                  <a:srgbClr val="212121"/>
                </a:solidFill>
                <a:latin typeface="Lucida Sans Unicode"/>
                <a:cs typeface="Lucida Sans Unicode"/>
              </a:rPr>
              <a:t>towers</a:t>
            </a:r>
            <a:r>
              <a:rPr dirty="0" sz="200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with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230</a:t>
            </a:r>
            <a:r>
              <a:rPr dirty="0" sz="200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units</a:t>
            </a:r>
            <a:r>
              <a:rPr dirty="0" sz="200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365977"/>
                </a:solidFill>
                <a:latin typeface="Lucida Sans Unicode"/>
                <a:cs typeface="Lucida Sans Unicode"/>
              </a:rPr>
              <a:t>of</a:t>
            </a:r>
            <a:r>
              <a:rPr dirty="0" sz="2000" spc="-5">
                <a:solidFill>
                  <a:srgbClr val="365977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3,</a:t>
            </a:r>
            <a:r>
              <a:rPr dirty="0" sz="200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3.5,</a:t>
            </a:r>
            <a:r>
              <a:rPr dirty="0" sz="200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4,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5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000" spc="-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60">
                <a:solidFill>
                  <a:srgbClr val="212121"/>
                </a:solidFill>
                <a:latin typeface="Lucida Sans Unicode"/>
                <a:cs typeface="Lucida Sans Unicode"/>
              </a:rPr>
              <a:t>5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splendid</a:t>
            </a:r>
            <a:r>
              <a:rPr dirty="0" sz="200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apartments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spread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across</a:t>
            </a:r>
            <a:r>
              <a:rPr dirty="0" sz="200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G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05">
                <a:solidFill>
                  <a:srgbClr val="212121"/>
                </a:solidFill>
                <a:latin typeface="Lucida Sans Unicode"/>
                <a:cs typeface="Lucida Sans Unicode"/>
              </a:rPr>
              <a:t>+</a:t>
            </a:r>
            <a:r>
              <a:rPr dirty="0" sz="2000" spc="-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16</a:t>
            </a:r>
            <a:r>
              <a:rPr dirty="0" sz="2000" spc="-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5">
                <a:solidFill>
                  <a:srgbClr val="212121"/>
                </a:solidFill>
                <a:latin typeface="Lucida Sans Unicode"/>
                <a:cs typeface="Lucida Sans Unicode"/>
              </a:rPr>
              <a:t>floors.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new</a:t>
            </a:r>
            <a:r>
              <a:rPr dirty="0" sz="200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launch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00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000" spc="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starts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4470"/>
                </a:solidFill>
                <a:latin typeface="Lucida Sans Unicode"/>
                <a:cs typeface="Lucida Sans Unicode"/>
              </a:rPr>
              <a:t>at</a:t>
            </a:r>
            <a:r>
              <a:rPr dirty="0" sz="2000" spc="-90">
                <a:solidFill>
                  <a:srgbClr val="214470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1.8</a:t>
            </a:r>
            <a:r>
              <a:rPr dirty="0" sz="200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32323"/>
                </a:solidFill>
                <a:latin typeface="Lucida Sans Unicode"/>
                <a:cs typeface="Lucida Sans Unicode"/>
              </a:rPr>
              <a:t>Cr“.</a:t>
            </a:r>
            <a:r>
              <a:rPr dirty="0" sz="2000" spc="95">
                <a:solidFill>
                  <a:srgbClr val="232323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will</a:t>
            </a:r>
            <a:r>
              <a:rPr dirty="0" sz="2000" spc="-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get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completed</a:t>
            </a:r>
            <a:r>
              <a:rPr dirty="0" sz="2000" spc="1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8CA3B8"/>
                </a:solidFill>
                <a:latin typeface="Lucida Sans Unicode"/>
                <a:cs typeface="Lucida Sans Unicode"/>
              </a:rPr>
              <a:t>on</a:t>
            </a:r>
            <a:r>
              <a:rPr dirty="0" sz="2000" spc="-80">
                <a:solidFill>
                  <a:srgbClr val="8CA3B8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deadlines</a:t>
            </a:r>
            <a:r>
              <a:rPr dirty="0" sz="2000" spc="5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4B9A"/>
                </a:solidFill>
                <a:latin typeface="Lucida Sans Unicode"/>
                <a:cs typeface="Lucida Sans Unicode"/>
              </a:rPr>
              <a:t>by</a:t>
            </a:r>
            <a:r>
              <a:rPr dirty="0" sz="2000" spc="5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Dec</a:t>
            </a:r>
            <a:r>
              <a:rPr dirty="0" sz="2000" spc="-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2028.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 This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prominent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upcoming</a:t>
            </a:r>
            <a:r>
              <a:rPr dirty="0" sz="200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00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in</a:t>
            </a:r>
            <a:r>
              <a:rPr dirty="0" sz="2000" spc="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Whitefield</a:t>
            </a:r>
            <a:r>
              <a:rPr dirty="0" sz="200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2024</a:t>
            </a:r>
            <a:r>
              <a:rPr dirty="0" sz="200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apartments</a:t>
            </a:r>
            <a:r>
              <a:rPr dirty="0" sz="200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4D"/>
                </a:solidFill>
                <a:latin typeface="Lucida Sans Unicode"/>
                <a:cs typeface="Lucida Sans Unicode"/>
              </a:rPr>
              <a:t>is</a:t>
            </a:r>
            <a:r>
              <a:rPr dirty="0" sz="2000" spc="-114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offered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 in</a:t>
            </a:r>
            <a:r>
              <a:rPr dirty="0" sz="200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0">
                <a:solidFill>
                  <a:srgbClr val="212121"/>
                </a:solidFill>
                <a:latin typeface="Lucida Sans Unicode"/>
                <a:cs typeface="Lucida Sans Unicode"/>
              </a:rPr>
              <a:t>four</a:t>
            </a:r>
            <a:r>
              <a:rPr dirty="0" sz="200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topologies.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Below</a:t>
            </a:r>
            <a:r>
              <a:rPr dirty="0" sz="200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are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F2F2F"/>
                </a:solidFill>
                <a:latin typeface="Lucida Sans Unicode"/>
                <a:cs typeface="Lucida Sans Unicode"/>
              </a:rPr>
              <a:t>various</a:t>
            </a:r>
            <a:r>
              <a:rPr dirty="0" sz="2000" spc="70">
                <a:solidFill>
                  <a:srgbClr val="2F2F2F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0">
                <a:solidFill>
                  <a:srgbClr val="212121"/>
                </a:solidFill>
                <a:latin typeface="Lucida Sans Unicode"/>
                <a:cs typeface="Lucida Sans Unicode"/>
              </a:rPr>
              <a:t>floor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plan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366B9A"/>
                </a:solidFill>
                <a:latin typeface="Lucida Sans Unicode"/>
                <a:cs typeface="Lucida Sans Unicode"/>
              </a:rPr>
              <a:t>types</a:t>
            </a:r>
            <a:r>
              <a:rPr dirty="0" sz="2000" spc="-30">
                <a:solidFill>
                  <a:srgbClr val="366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available</a:t>
            </a:r>
            <a:r>
              <a:rPr dirty="0" sz="200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60">
                <a:solidFill>
                  <a:srgbClr val="212121"/>
                </a:solidFill>
                <a:latin typeface="Lucida Sans Unicode"/>
                <a:cs typeface="Lucida Sans Unicode"/>
              </a:rPr>
              <a:t>with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quotes,</a:t>
            </a:r>
            <a:endParaRPr sz="2000">
              <a:latin typeface="Lucida Sans Unicode"/>
              <a:cs typeface="Lucida Sans Unicode"/>
            </a:endParaRPr>
          </a:p>
          <a:p>
            <a:pPr marL="634365" indent="-278130">
              <a:lnSpc>
                <a:spcPct val="100000"/>
              </a:lnSpc>
              <a:spcBef>
                <a:spcPts val="2245"/>
              </a:spcBef>
              <a:buClr>
                <a:srgbClr val="212121"/>
              </a:buClr>
              <a:buChar char="•"/>
              <a:tabLst>
                <a:tab pos="634365" algn="l"/>
              </a:tabLst>
            </a:pPr>
            <a:r>
              <a:rPr dirty="0" sz="2000">
                <a:solidFill>
                  <a:srgbClr val="709AB1"/>
                </a:solidFill>
                <a:latin typeface="Lucida Sans Unicode"/>
                <a:cs typeface="Lucida Sans Unicode"/>
              </a:rPr>
              <a:t>3</a:t>
            </a:r>
            <a:r>
              <a:rPr dirty="0" sz="2000" spc="-160">
                <a:solidFill>
                  <a:srgbClr val="709AB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000" spc="-1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214B9A"/>
                </a:solidFill>
                <a:latin typeface="Lucida Sans Unicode"/>
                <a:cs typeface="Lucida Sans Unicode"/>
              </a:rPr>
              <a:t>1500</a:t>
            </a:r>
            <a:r>
              <a:rPr dirty="0" sz="2000" spc="2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000" spc="-55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00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214B9A"/>
                </a:solidFill>
                <a:latin typeface="Lucida Sans Unicode"/>
                <a:cs typeface="Lucida Sans Unicode"/>
              </a:rPr>
              <a:t>Rs.</a:t>
            </a:r>
            <a:r>
              <a:rPr dirty="0" sz="2000" spc="-1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1.8</a:t>
            </a:r>
            <a:r>
              <a:rPr dirty="0" sz="200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</a:t>
            </a:r>
            <a:endParaRPr sz="2000">
              <a:latin typeface="Lucida Sans Unicode"/>
              <a:cs typeface="Lucida Sans Unicode"/>
            </a:endParaRPr>
          </a:p>
          <a:p>
            <a:pPr marL="634365" indent="-278130">
              <a:lnSpc>
                <a:spcPct val="100000"/>
              </a:lnSpc>
              <a:spcBef>
                <a:spcPts val="1280"/>
              </a:spcBef>
              <a:buChar char="•"/>
              <a:tabLst>
                <a:tab pos="634365" algn="l"/>
                <a:tab pos="5760085" algn="l"/>
              </a:tabLst>
            </a:pP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3.5</a:t>
            </a:r>
            <a:r>
              <a:rPr dirty="0" sz="2000" spc="-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000" spc="-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1800</a:t>
            </a:r>
            <a:r>
              <a:rPr dirty="0" sz="200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000" spc="-55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00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80">
                <a:solidFill>
                  <a:srgbClr val="212121"/>
                </a:solidFill>
                <a:latin typeface="Lucida Sans Unicode"/>
                <a:cs typeface="Lucida Sans Unicode"/>
              </a:rPr>
              <a:t>Rs.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2.2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000" spc="2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</a:t>
            </a:r>
            <a:endParaRPr sz="2000">
              <a:latin typeface="Lucida Sans Unicode"/>
              <a:cs typeface="Lucida Sans Unicode"/>
            </a:endParaRPr>
          </a:p>
          <a:p>
            <a:pPr marL="634365" indent="-278130">
              <a:lnSpc>
                <a:spcPct val="100000"/>
              </a:lnSpc>
              <a:spcBef>
                <a:spcPts val="1275"/>
              </a:spcBef>
              <a:buClr>
                <a:srgbClr val="212121"/>
              </a:buClr>
              <a:buChar char="•"/>
              <a:tabLst>
                <a:tab pos="634365" algn="l"/>
              </a:tabLst>
            </a:pPr>
            <a:r>
              <a:rPr dirty="0" sz="2000">
                <a:solidFill>
                  <a:srgbClr val="706021"/>
                </a:solidFill>
                <a:latin typeface="Lucida Sans Unicode"/>
                <a:cs typeface="Lucida Sans Unicode"/>
              </a:rPr>
              <a:t>4</a:t>
            </a:r>
            <a:r>
              <a:rPr dirty="0" sz="2000" spc="-160">
                <a:solidFill>
                  <a:srgbClr val="7060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000" spc="-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5">
                <a:solidFill>
                  <a:srgbClr val="212121"/>
                </a:solidFill>
                <a:latin typeface="Lucida Sans Unicode"/>
                <a:cs typeface="Lucida Sans Unicode"/>
              </a:rPr>
              <a:t>2200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000" spc="-60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00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00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212121"/>
                </a:solidFill>
                <a:latin typeface="Lucida Sans Unicode"/>
                <a:cs typeface="Lucida Sans Unicode"/>
              </a:rPr>
              <a:t>Price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214B9A"/>
                </a:solidFill>
                <a:latin typeface="Lucida Sans Unicode"/>
                <a:cs typeface="Lucida Sans Unicode"/>
              </a:rPr>
              <a:t>Rs.</a:t>
            </a:r>
            <a:r>
              <a:rPr dirty="0" sz="2000" spc="-2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3.8</a:t>
            </a:r>
            <a:r>
              <a:rPr dirty="0" sz="200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</a:t>
            </a:r>
            <a:endParaRPr sz="2000">
              <a:latin typeface="Lucida Sans Unicode"/>
              <a:cs typeface="Lucida Sans Unicode"/>
            </a:endParaRPr>
          </a:p>
          <a:p>
            <a:pPr marL="628650" indent="-272415">
              <a:lnSpc>
                <a:spcPct val="100000"/>
              </a:lnSpc>
              <a:spcBef>
                <a:spcPts val="1280"/>
              </a:spcBef>
              <a:buClr>
                <a:srgbClr val="212121"/>
              </a:buClr>
              <a:buChar char="•"/>
              <a:tabLst>
                <a:tab pos="628650" algn="l"/>
              </a:tabLst>
            </a:pPr>
            <a:r>
              <a:rPr dirty="0" sz="2000" spc="100">
                <a:solidFill>
                  <a:srgbClr val="212152"/>
                </a:solidFill>
                <a:latin typeface="Lucida Sans Unicode"/>
                <a:cs typeface="Lucida Sans Unicode"/>
              </a:rPr>
              <a:t>5</a:t>
            </a:r>
            <a:r>
              <a:rPr dirty="0" sz="2000" spc="-160">
                <a:solidFill>
                  <a:srgbClr val="212152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BHK</a:t>
            </a:r>
            <a:r>
              <a:rPr dirty="0" sz="2000" spc="-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3000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365985"/>
                </a:solidFill>
                <a:latin typeface="Lucida Sans Unicode"/>
                <a:cs typeface="Lucida Sans Unicode"/>
              </a:rPr>
              <a:t>sq</a:t>
            </a:r>
            <a:r>
              <a:rPr dirty="0" sz="2000" spc="-55">
                <a:solidFill>
                  <a:srgbClr val="365985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ft,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Starting</a:t>
            </a:r>
            <a:r>
              <a:rPr dirty="0" sz="2000" spc="70">
                <a:solidFill>
                  <a:srgbClr val="212121"/>
                </a:solidFill>
                <a:latin typeface="Lucida Sans Unicode"/>
                <a:cs typeface="Lucida Sans Unicode"/>
              </a:rPr>
              <a:t> Price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-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70">
                <a:solidFill>
                  <a:srgbClr val="214B9A"/>
                </a:solidFill>
                <a:latin typeface="Lucida Sans Unicode"/>
                <a:cs typeface="Lucida Sans Unicode"/>
              </a:rPr>
              <a:t>Rs.</a:t>
            </a:r>
            <a:r>
              <a:rPr dirty="0" sz="2000" spc="-50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5.9</a:t>
            </a:r>
            <a:r>
              <a:rPr dirty="0" sz="2000" spc="1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Crores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Onwards</a:t>
            </a:r>
            <a:endParaRPr sz="2000">
              <a:latin typeface="Lucida Sans Unicode"/>
              <a:cs typeface="Lucida Sans Unicode"/>
            </a:endParaRPr>
          </a:p>
          <a:p>
            <a:pPr marL="19685" marR="85090" indent="1905">
              <a:lnSpc>
                <a:spcPct val="153200"/>
              </a:lnSpc>
              <a:spcBef>
                <a:spcPts val="1935"/>
              </a:spcBef>
              <a:tabLst>
                <a:tab pos="5057775" algn="l"/>
              </a:tabLst>
            </a:pP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Prestige Avon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location</a:t>
            </a:r>
            <a:r>
              <a:rPr dirty="0" sz="200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is </a:t>
            </a:r>
            <a:r>
              <a:rPr dirty="0" sz="2000">
                <a:solidFill>
                  <a:srgbClr val="466E9A"/>
                </a:solidFill>
                <a:latin typeface="Lucida Sans Unicode"/>
                <a:cs typeface="Lucida Sans Unicode"/>
              </a:rPr>
              <a:t>at</a:t>
            </a:r>
            <a:r>
              <a:rPr dirty="0" sz="2000" spc="-80">
                <a:solidFill>
                  <a:srgbClr val="466E9A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ECC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Road,</a:t>
            </a:r>
            <a:r>
              <a:rPr dirty="0" sz="2000" spc="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Whitefield,</a:t>
            </a:r>
            <a:r>
              <a:rPr dirty="0" sz="200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4D"/>
                </a:solidFill>
                <a:latin typeface="Lucida Sans Unicode"/>
                <a:cs typeface="Lucida Sans Unicode"/>
              </a:rPr>
              <a:t>in</a:t>
            </a:r>
            <a:r>
              <a:rPr dirty="0" sz="2000" spc="-65">
                <a:solidFill>
                  <a:srgbClr val="21214D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95">
                <a:solidFill>
                  <a:srgbClr val="212121"/>
                </a:solidFill>
                <a:latin typeface="Lucida Sans Unicode"/>
                <a:cs typeface="Lucida Sans Unicode"/>
              </a:rPr>
              <a:t>East</a:t>
            </a:r>
            <a:r>
              <a:rPr dirty="0" sz="200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0">
                <a:solidFill>
                  <a:srgbClr val="212121"/>
                </a:solidFill>
                <a:latin typeface="Lucida Sans Unicode"/>
                <a:cs typeface="Lucida Sans Unicode"/>
              </a:rPr>
              <a:t>Bangalore</a:t>
            </a:r>
            <a:r>
              <a:rPr dirty="0" sz="2000" spc="50">
                <a:solidFill>
                  <a:srgbClr val="9A4B21"/>
                </a:solidFill>
                <a:latin typeface="Lucida Sans Unicode"/>
                <a:cs typeface="Lucida Sans Unicode"/>
              </a:rPr>
              <a:t>,</a:t>
            </a:r>
            <a:r>
              <a:rPr dirty="0" sz="2000" spc="-185">
                <a:solidFill>
                  <a:srgbClr val="9A4B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Karnataka</a:t>
            </a:r>
            <a:r>
              <a:rPr dirty="0" sz="2000" spc="1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560066.</a:t>
            </a:r>
            <a:r>
              <a:rPr dirty="0" sz="2000" spc="2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4B9A"/>
                </a:solidFill>
                <a:latin typeface="Lucida Sans Unicode"/>
                <a:cs typeface="Lucida Sans Unicode"/>
              </a:rPr>
              <a:t>It</a:t>
            </a:r>
            <a:r>
              <a:rPr dirty="0" sz="2000" spc="-55">
                <a:solidFill>
                  <a:srgbClr val="214B9A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has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good</a:t>
            </a:r>
            <a:r>
              <a:rPr dirty="0" sz="2000" spc="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access</a:t>
            </a:r>
            <a:r>
              <a:rPr dirty="0" sz="200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to</a:t>
            </a:r>
            <a:r>
              <a:rPr dirty="0" sz="200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all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areas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00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the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city</a:t>
            </a:r>
            <a:r>
              <a:rPr dirty="0" sz="200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through</a:t>
            </a:r>
            <a:r>
              <a:rPr dirty="0" sz="200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Varthur</a:t>
            </a:r>
            <a:r>
              <a:rPr dirty="0" sz="2000" spc="-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Road,</a:t>
            </a:r>
            <a:r>
              <a:rPr dirty="0" sz="200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Hoodi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Main</a:t>
            </a:r>
            <a:r>
              <a:rPr dirty="0" sz="2000" spc="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Road,</a:t>
            </a:r>
            <a:r>
              <a:rPr dirty="0" sz="200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Old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Airport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Road.</a:t>
            </a:r>
            <a:endParaRPr sz="2000">
              <a:latin typeface="Lucida Sans Unicode"/>
              <a:cs typeface="Lucida Sans Unicode"/>
            </a:endParaRPr>
          </a:p>
          <a:p>
            <a:pPr marL="31750">
              <a:lnSpc>
                <a:spcPct val="100000"/>
              </a:lnSpc>
              <a:spcBef>
                <a:spcPts val="2245"/>
              </a:spcBef>
            </a:pPr>
            <a:r>
              <a:rPr dirty="0" sz="2000" spc="-13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000" spc="-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gated</a:t>
            </a:r>
            <a:r>
              <a:rPr dirty="0" sz="200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60">
                <a:solidFill>
                  <a:srgbClr val="212121"/>
                </a:solidFill>
                <a:latin typeface="Lucida Sans Unicode"/>
                <a:cs typeface="Lucida Sans Unicode"/>
              </a:rPr>
              <a:t>community</a:t>
            </a:r>
            <a:r>
              <a:rPr dirty="0" sz="2000" spc="2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35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000" spc="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project,</a:t>
            </a:r>
            <a:r>
              <a:rPr dirty="0" sz="200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000" spc="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000" spc="-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one</a:t>
            </a:r>
            <a:r>
              <a:rPr dirty="0" sz="2000" spc="-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365977"/>
                </a:solidFill>
                <a:latin typeface="Lucida Sans Unicode"/>
                <a:cs typeface="Lucida Sans Unicode"/>
              </a:rPr>
              <a:t>of</a:t>
            </a:r>
            <a:r>
              <a:rPr dirty="0" sz="2000" spc="45">
                <a:solidFill>
                  <a:srgbClr val="365977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Prestige</a:t>
            </a:r>
            <a:r>
              <a:rPr dirty="0" sz="2000" spc="-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Group's</a:t>
            </a:r>
            <a:r>
              <a:rPr dirty="0" sz="200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largest</a:t>
            </a:r>
            <a:r>
              <a:rPr dirty="0" sz="200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0">
                <a:solidFill>
                  <a:srgbClr val="212121"/>
                </a:solidFill>
                <a:latin typeface="Lucida Sans Unicode"/>
                <a:cs typeface="Lucida Sans Unicode"/>
              </a:rPr>
              <a:t>upcoming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apartment</a:t>
            </a:r>
            <a:r>
              <a:rPr dirty="0" sz="2000" spc="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projects.</a:t>
            </a:r>
            <a:r>
              <a:rPr dirty="0" sz="2000" spc="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000" spc="-1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000" spc="-3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00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72BF"/>
                </a:solidFill>
                <a:latin typeface="Lucida Sans Unicode"/>
                <a:cs typeface="Lucida Sans Unicode"/>
              </a:rPr>
              <a:t>in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62970" y="9569654"/>
            <a:ext cx="1531620" cy="3327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391920" algn="l"/>
              </a:tabLst>
            </a:pP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clo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330">
                <a:solidFill>
                  <a:srgbClr val="212121"/>
                </a:solidFill>
                <a:latin typeface="Lucida Sans Unicode"/>
                <a:cs typeface="Lucida Sans Unicode"/>
              </a:rPr>
              <a:t>R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066534" y="10012105"/>
            <a:ext cx="340360" cy="3327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eri</a:t>
            </a:r>
            <a:endParaRPr sz="2000">
              <a:latin typeface="Lucida Sans Unicode"/>
              <a:cs typeface="Lucida Sans Unicode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825158" y="9434461"/>
            <a:ext cx="14286865" cy="91059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2875" marR="5080" indent="-130810">
              <a:lnSpc>
                <a:spcPct val="145200"/>
              </a:lnSpc>
              <a:spcBef>
                <a:spcPts val="95"/>
              </a:spcBef>
              <a:tabLst>
                <a:tab pos="796290" algn="l"/>
                <a:tab pos="1732914" algn="l"/>
                <a:tab pos="2307590" algn="l"/>
                <a:tab pos="2613660" algn="l"/>
                <a:tab pos="4261485" algn="l"/>
                <a:tab pos="4414520" algn="l"/>
                <a:tab pos="5587365" algn="l"/>
                <a:tab pos="6470650" algn="l"/>
                <a:tab pos="6720205" algn="l"/>
                <a:tab pos="6951980" algn="l"/>
                <a:tab pos="7447280" algn="l"/>
                <a:tab pos="7859395" algn="l"/>
                <a:tab pos="8399145" algn="l"/>
                <a:tab pos="9088120" algn="l"/>
                <a:tab pos="10043795" algn="l"/>
                <a:tab pos="10488295" algn="l"/>
                <a:tab pos="11245215" algn="l"/>
                <a:tab pos="11703685" algn="l"/>
                <a:tab pos="11951970" algn="l"/>
                <a:tab pos="12821920" algn="l"/>
              </a:tabLst>
            </a:pPr>
            <a:r>
              <a:rPr dirty="0" sz="2000" spc="-290">
                <a:solidFill>
                  <a:srgbClr val="212121"/>
                </a:solidFill>
                <a:latin typeface="Lucida Sans Unicode"/>
                <a:cs typeface="Lucida Sans Unicode"/>
              </a:rPr>
              <a:t>K</a:t>
            </a:r>
            <a:r>
              <a:rPr dirty="0" sz="2000" spc="3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90">
                <a:solidFill>
                  <a:srgbClr val="212121"/>
                </a:solidFill>
                <a:latin typeface="Lucida Sans Unicode"/>
                <a:cs typeface="Lucida Sans Unicode"/>
              </a:rPr>
              <a:t>ad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odi</a:t>
            </a:r>
            <a:r>
              <a:rPr dirty="0" sz="2000" spc="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Met</a:t>
            </a:r>
            <a:r>
              <a:rPr dirty="0" sz="200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: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80">
                <a:solidFill>
                  <a:srgbClr val="212121"/>
                </a:solidFill>
                <a:latin typeface="Lucida Sans Unicode"/>
                <a:cs typeface="Lucida Sans Unicode"/>
              </a:rPr>
              <a:t>oTand</a:t>
            </a:r>
            <a:r>
              <a:rPr dirty="0" sz="2000" spc="16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Wh'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eld</a:t>
            </a:r>
            <a:r>
              <a:rPr dirty="0" sz="2000" spc="-1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R: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-290">
                <a:solidFill>
                  <a:srgbClr val="212121"/>
                </a:solidFill>
                <a:latin typeface="Lucida Sans Unicode"/>
                <a:cs typeface="Lucida Sans Unicode"/>
              </a:rPr>
              <a:t>on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85">
                <a:solidFill>
                  <a:srgbClr val="212121"/>
                </a:solidFill>
                <a:latin typeface="Lucida Sans Unicode"/>
                <a:cs typeface="Lucida Sans Unicode"/>
              </a:rPr>
              <a:t>ARso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	</a:t>
            </a:r>
            <a:r>
              <a:rPr dirty="0" sz="2000" spc="-320">
                <a:solidFill>
                  <a:srgbClr val="212121"/>
                </a:solidFill>
                <a:latin typeface="Lucida Sans Unicode"/>
                <a:cs typeface="Lucida Sans Unicode"/>
              </a:rPr>
              <a:t>15n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nute</a:t>
            </a:r>
            <a:r>
              <a:rPr dirty="0" sz="200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420">
                <a:solidFill>
                  <a:srgbClr val="212121"/>
                </a:solidFill>
                <a:latin typeface="Lucida Sans Unicode"/>
                <a:cs typeface="Lucida Sans Unicode"/>
              </a:rPr>
              <a:t>dt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5">
                <a:solidFill>
                  <a:srgbClr val="212121"/>
                </a:solidFill>
                <a:latin typeface="Lucida Sans Unicode"/>
                <a:cs typeface="Lucida Sans Unicode"/>
              </a:rPr>
              <a:t>ve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rom</a:t>
            </a:r>
            <a:r>
              <a:rPr dirty="0" sz="200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110">
                <a:solidFill>
                  <a:srgbClr val="212121"/>
                </a:solidFill>
                <a:latin typeface="Lucida Sans Unicode"/>
                <a:cs typeface="Lucida Sans Unicode"/>
              </a:rPr>
              <a:t>I: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75">
                <a:solidFill>
                  <a:srgbClr val="212121"/>
                </a:solidFill>
                <a:latin typeface="Lucida Sans Unicode"/>
                <a:cs typeface="Lucida Sans Unicode"/>
              </a:rPr>
              <a:t>a: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-160">
                <a:solidFill>
                  <a:srgbClr val="212121"/>
                </a:solidFill>
                <a:latin typeface="Lucida Sans Unicode"/>
                <a:cs typeface="Lucida Sans Unicode"/>
              </a:rPr>
              <a:t>eta</a:t>
            </a:r>
            <a:r>
              <a:rPr dirty="0" sz="2000" spc="-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y</a:t>
            </a:r>
            <a:r>
              <a:rPr dirty="0" sz="200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10">
                <a:solidFill>
                  <a:srgbClr val="212121"/>
                </a:solidFill>
                <a:latin typeface="Lucida Sans Unicode"/>
                <a:cs typeface="Lucida Sans Unicode"/>
              </a:rPr>
              <a:t>access </a:t>
            </a:r>
            <a:r>
              <a:rPr dirty="0" sz="2000" spc="-325">
                <a:solidFill>
                  <a:srgbClr val="212121"/>
                </a:solidFill>
                <a:latin typeface="Lucida Sans Unicode"/>
                <a:cs typeface="Lucida Sans Unicode"/>
              </a:rPr>
              <a:t>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10">
                <a:solidFill>
                  <a:srgbClr val="212121"/>
                </a:solidFill>
                <a:latin typeface="Lucida Sans Unicode"/>
                <a:cs typeface="Lucida Sans Unicode"/>
              </a:rPr>
              <a:t>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	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70">
                <a:solidFill>
                  <a:srgbClr val="212121"/>
                </a:solidFill>
                <a:latin typeface="Lucida Sans Unicode"/>
                <a:cs typeface="Lucida Sans Unicode"/>
              </a:rPr>
              <a:t>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-265">
                <a:solidFill>
                  <a:srgbClr val="212121"/>
                </a:solidFill>
                <a:latin typeface="Lucida Sans Unicode"/>
                <a:cs typeface="Lucida Sans Unicode"/>
              </a:rPr>
              <a:t>/n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310">
                <a:solidFill>
                  <a:srgbClr val="212121"/>
                </a:solidFill>
                <a:latin typeface="Lucida Sans Unicode"/>
                <a:cs typeface="Lucida Sans Unicode"/>
              </a:rPr>
              <a:t>n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</a:t>
            </a:r>
            <a:r>
              <a:rPr dirty="0" sz="2000" spc="-20">
                <a:solidFill>
                  <a:srgbClr val="212121"/>
                </a:solidFill>
                <a:latin typeface="Lucida Sans Unicode"/>
                <a:cs typeface="Lucida Sans Unicode"/>
              </a:rPr>
              <a:t>Shri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			</a:t>
            </a:r>
            <a:r>
              <a:rPr dirty="0" sz="2000" spc="160">
                <a:solidFill>
                  <a:srgbClr val="212121"/>
                </a:solidFill>
                <a:latin typeface="Lucida Sans Unicode"/>
                <a:cs typeface="Lucida Sans Unicode"/>
              </a:rPr>
              <a:t>itL</a:t>
            </a:r>
            <a:r>
              <a:rPr dirty="0" sz="2000">
                <a:solidFill>
                  <a:srgbClr val="212121"/>
                </a:solidFill>
                <a:latin typeface="Lucida Sans Unicode"/>
                <a:cs typeface="Lucida Sans Unicode"/>
              </a:rPr>
              <a:t>		</a:t>
            </a:r>
            <a:r>
              <a:rPr dirty="0" sz="2000" spc="125">
                <a:solidFill>
                  <a:srgbClr val="212121"/>
                </a:solidFill>
                <a:latin typeface="Lucida Sans Unicode"/>
                <a:cs typeface="Lucida Sans Unicode"/>
              </a:rPr>
              <a:t>drh</a:t>
            </a:r>
            <a:r>
              <a:rPr dirty="0" sz="2000" spc="-3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55">
                <a:solidFill>
                  <a:srgbClr val="212121"/>
                </a:solidFill>
                <a:latin typeface="Lucida Sans Unicode"/>
                <a:cs typeface="Lucida Sans Unicode"/>
              </a:rPr>
              <a:t>*</a:t>
            </a:r>
            <a:r>
              <a:rPr dirty="0" sz="2000" spc="1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000" spc="-50">
                <a:solidFill>
                  <a:srgbClr val="212121"/>
                </a:solidFill>
                <a:latin typeface="Lucida Sans Unicode"/>
                <a:cs typeface="Lucida Sans Unicode"/>
              </a:rPr>
              <a:t>n</a:t>
            </a:r>
            <a:endParaRPr sz="200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41160" y="2082220"/>
            <a:ext cx="9302485" cy="543307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888282" y="501535"/>
            <a:ext cx="6188075" cy="5257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250" spc="150"/>
              <a:t>Prestige</a:t>
            </a:r>
            <a:r>
              <a:rPr dirty="0" sz="3250" spc="-55"/>
              <a:t> </a:t>
            </a:r>
            <a:r>
              <a:rPr dirty="0" sz="3250" spc="95"/>
              <a:t>Avon</a:t>
            </a:r>
            <a:r>
              <a:rPr dirty="0" sz="3250" spc="215"/>
              <a:t> </a:t>
            </a:r>
            <a:r>
              <a:rPr dirty="0" sz="3250" spc="135"/>
              <a:t>Specifications</a:t>
            </a:r>
            <a:endParaRPr sz="3250"/>
          </a:p>
        </p:txBody>
      </p:sp>
      <p:sp>
        <p:nvSpPr>
          <p:cNvPr id="4" name="object 4" descr=""/>
          <p:cNvSpPr txBox="1"/>
          <p:nvPr/>
        </p:nvSpPr>
        <p:spPr>
          <a:xfrm>
            <a:off x="-40738" y="7387689"/>
            <a:ext cx="18340070" cy="2783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0640" marR="972819" indent="-28575">
              <a:lnSpc>
                <a:spcPct val="152800"/>
              </a:lnSpc>
              <a:spcBef>
                <a:spcPts val="95"/>
              </a:spcBef>
            </a:pPr>
            <a:r>
              <a:rPr dirty="0" sz="2250" spc="80">
                <a:solidFill>
                  <a:srgbClr val="3608ED"/>
                </a:solidFill>
                <a:latin typeface="Lucida Sans Unicode"/>
                <a:cs typeface="Lucida Sans Unicode"/>
              </a:rPr>
              <a:t>,tige</a:t>
            </a:r>
            <a:r>
              <a:rPr dirty="0" sz="2250" spc="-110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65">
                <a:solidFill>
                  <a:srgbClr val="3608ED"/>
                </a:solidFill>
                <a:latin typeface="Lucida Sans Unicode"/>
                <a:cs typeface="Lucida Sans Unicode"/>
              </a:rPr>
              <a:t>Avon</a:t>
            </a:r>
            <a:r>
              <a:rPr dirty="0" sz="2250" spc="-140">
                <a:solidFill>
                  <a:srgbClr val="3608ED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specifications</a:t>
            </a:r>
            <a:r>
              <a:rPr dirty="0" sz="2250" spc="-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include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PVC-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insulated</a:t>
            </a:r>
            <a:r>
              <a:rPr dirty="0" sz="2250" spc="1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copper</a:t>
            </a:r>
            <a:r>
              <a:rPr dirty="0" sz="2250" spc="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wires,</a:t>
            </a:r>
            <a:r>
              <a:rPr dirty="0" sz="2250" spc="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vitrified</a:t>
            </a:r>
            <a:r>
              <a:rPr dirty="0" sz="22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tiles,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60">
                <a:solidFill>
                  <a:srgbClr val="212121"/>
                </a:solidFill>
                <a:latin typeface="Lucida Sans Unicode"/>
                <a:cs typeface="Lucida Sans Unicode"/>
              </a:rPr>
              <a:t>an</a:t>
            </a:r>
            <a:r>
              <a:rPr dirty="0" sz="2250" spc="-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70">
                <a:solidFill>
                  <a:srgbClr val="212121"/>
                </a:solidFill>
                <a:latin typeface="Lucida Sans Unicode"/>
                <a:cs typeface="Lucida Sans Unicode"/>
              </a:rPr>
              <a:t>RCC</a:t>
            </a:r>
            <a:r>
              <a:rPr dirty="0" sz="2250" spc="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framed</a:t>
            </a:r>
            <a:r>
              <a:rPr dirty="0" sz="2250" spc="-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structure,</a:t>
            </a:r>
            <a:r>
              <a:rPr dirty="0" sz="2250" spc="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10">
                <a:solidFill>
                  <a:srgbClr val="212121"/>
                </a:solidFill>
                <a:latin typeface="Lucida Sans Unicode"/>
                <a:cs typeface="Lucida Sans Unicode"/>
              </a:rPr>
              <a:t>chrome-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plated</a:t>
            </a:r>
            <a:r>
              <a:rPr dirty="0" sz="2250" spc="2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fittings,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nated</a:t>
            </a:r>
            <a:r>
              <a:rPr dirty="0" sz="2250" spc="-1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flush</a:t>
            </a:r>
            <a:r>
              <a:rPr dirty="0" sz="2250" spc="-1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shutters,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wood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doors,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1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sliding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shutters.</a:t>
            </a:r>
            <a:endParaRPr sz="225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2515"/>
              </a:spcBef>
            </a:pP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.tige</a:t>
            </a:r>
            <a:r>
              <a:rPr dirty="0" sz="2250" spc="-14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Avon</a:t>
            </a:r>
            <a:r>
              <a:rPr dirty="0" sz="2250" spc="5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Specifications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boasts</a:t>
            </a:r>
            <a:r>
              <a:rPr dirty="0" sz="2250" spc="10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85">
                <a:solidFill>
                  <a:srgbClr val="212121"/>
                </a:solidFill>
                <a:latin typeface="Lucida Sans Unicode"/>
                <a:cs typeface="Lucida Sans Unicode"/>
              </a:rPr>
              <a:t>world-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class</a:t>
            </a:r>
            <a:r>
              <a:rPr dirty="0" sz="2250" spc="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standards.</a:t>
            </a:r>
            <a:r>
              <a:rPr dirty="0" sz="2250" spc="1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project</a:t>
            </a:r>
            <a:r>
              <a:rPr dirty="0" sz="2250" spc="-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features</a:t>
            </a:r>
            <a:r>
              <a:rPr dirty="0" sz="2250" spc="-7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230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opulent</a:t>
            </a:r>
            <a:r>
              <a:rPr dirty="0" sz="2250" spc="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homes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dispersed</a:t>
            </a:r>
            <a:r>
              <a:rPr dirty="0" sz="2250" spc="9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over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massive</a:t>
            </a:r>
            <a:r>
              <a:rPr dirty="0" sz="2250" spc="-9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10</a:t>
            </a:r>
            <a:r>
              <a:rPr dirty="0" sz="2250" spc="-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acres</a:t>
            </a:r>
            <a:r>
              <a:rPr dirty="0" sz="2250" spc="-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75">
                <a:solidFill>
                  <a:srgbClr val="212121"/>
                </a:solidFill>
                <a:latin typeface="Lucida Sans Unicode"/>
                <a:cs typeface="Lucida Sans Unicode"/>
              </a:rPr>
              <a:t>‹</a:t>
            </a:r>
            <a:endParaRPr sz="2250">
              <a:latin typeface="Lucida Sans Unicode"/>
              <a:cs typeface="Lucida Sans Unicode"/>
            </a:endParaRPr>
          </a:p>
          <a:p>
            <a:pPr marL="53975">
              <a:lnSpc>
                <a:spcPct val="100000"/>
              </a:lnSpc>
              <a:spcBef>
                <a:spcPts val="1425"/>
              </a:spcBef>
            </a:pPr>
            <a:r>
              <a:rPr dirty="0" sz="2250" spc="-300">
                <a:solidFill>
                  <a:srgbClr val="212121"/>
                </a:solidFill>
                <a:latin typeface="Lucida Sans Unicode"/>
                <a:cs typeface="Lucida Sans Unicode"/>
              </a:rPr>
              <a:t>.</a:t>
            </a:r>
            <a:r>
              <a:rPr dirty="0" sz="2250" spc="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Apartments</a:t>
            </a:r>
            <a:r>
              <a:rPr dirty="0" sz="2250" spc="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are</a:t>
            </a:r>
            <a:r>
              <a:rPr dirty="0" sz="2250" spc="-14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developed</a:t>
            </a:r>
            <a:r>
              <a:rPr dirty="0" sz="2250" spc="18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32323"/>
                </a:solidFill>
                <a:latin typeface="Lucida Sans Unicode"/>
                <a:cs typeface="Lucida Sans Unicode"/>
              </a:rPr>
              <a:t>over</a:t>
            </a:r>
            <a:r>
              <a:rPr dirty="0" sz="2250" spc="-110">
                <a:solidFill>
                  <a:srgbClr val="232323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4</a:t>
            </a:r>
            <a:r>
              <a:rPr dirty="0" sz="2250" spc="-13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towers</a:t>
            </a:r>
            <a:r>
              <a:rPr dirty="0" sz="2250" spc="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with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</a:t>
            </a:r>
            <a:r>
              <a:rPr dirty="0" sz="2250" spc="10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55">
                <a:solidFill>
                  <a:srgbClr val="212121"/>
                </a:solidFill>
                <a:latin typeface="Lucida Sans Unicode"/>
                <a:cs typeface="Lucida Sans Unicode"/>
              </a:rPr>
              <a:t>ground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40">
                <a:solidFill>
                  <a:srgbClr val="212121"/>
                </a:solidFill>
                <a:latin typeface="Lucida Sans Unicode"/>
                <a:cs typeface="Lucida Sans Unicode"/>
              </a:rPr>
              <a:t>floor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and</a:t>
            </a:r>
            <a:r>
              <a:rPr dirty="0" sz="2250" spc="-1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70"/>
                </a:solidFill>
                <a:latin typeface="Lucida Sans Unicode"/>
                <a:cs typeface="Lucida Sans Unicode"/>
              </a:rPr>
              <a:t>16</a:t>
            </a:r>
            <a:r>
              <a:rPr dirty="0" sz="2250" spc="-125">
                <a:solidFill>
                  <a:srgbClr val="212170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floors.</a:t>
            </a:r>
            <a:r>
              <a:rPr dirty="0" sz="225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5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whole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enclave</a:t>
            </a:r>
            <a:r>
              <a:rPr dirty="0" sz="2250" spc="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is</a:t>
            </a:r>
            <a:r>
              <a:rPr dirty="0" sz="2250" spc="-1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30">
                <a:solidFill>
                  <a:srgbClr val="212121"/>
                </a:solidFill>
                <a:latin typeface="Lucida Sans Unicode"/>
                <a:cs typeface="Lucida Sans Unicode"/>
              </a:rPr>
              <a:t>constructed</a:t>
            </a:r>
            <a:r>
              <a:rPr dirty="0" sz="2250" spc="114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using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the</a:t>
            </a:r>
            <a:r>
              <a:rPr dirty="0" sz="2250" spc="-1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20">
                <a:solidFill>
                  <a:srgbClr val="212121"/>
                </a:solidFill>
                <a:latin typeface="Lucida Sans Unicode"/>
                <a:cs typeface="Lucida Sans Unicode"/>
              </a:rPr>
              <a:t>best</a:t>
            </a:r>
            <a:endParaRPr sz="2250">
              <a:latin typeface="Lucida Sans Unicode"/>
              <a:cs typeface="Lucida Sans Unicode"/>
            </a:endParaRPr>
          </a:p>
          <a:p>
            <a:pPr marL="24765">
              <a:lnSpc>
                <a:spcPct val="100000"/>
              </a:lnSpc>
              <a:spcBef>
                <a:spcPts val="1425"/>
              </a:spcBef>
            </a:pP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*rials</a:t>
            </a:r>
            <a:r>
              <a:rPr dirty="0" sz="2250" spc="-180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>
                <a:solidFill>
                  <a:srgbClr val="212121"/>
                </a:solidFill>
                <a:latin typeface="Lucida Sans Unicode"/>
                <a:cs typeface="Lucida Sans Unicode"/>
              </a:rPr>
              <a:t>of</a:t>
            </a:r>
            <a:r>
              <a:rPr dirty="0" sz="2250" spc="-12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top</a:t>
            </a:r>
            <a:r>
              <a:rPr dirty="0" sz="2250" spc="-6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5">
                <a:solidFill>
                  <a:srgbClr val="212121"/>
                </a:solidFill>
                <a:latin typeface="Lucida Sans Unicode"/>
                <a:cs typeface="Lucida Sans Unicode"/>
              </a:rPr>
              <a:t>qua</a:t>
            </a:r>
            <a:r>
              <a:rPr dirty="0" sz="2250" spc="-475">
                <a:solidFill>
                  <a:srgbClr val="212121"/>
                </a:solidFill>
                <a:latin typeface="Lucida Sans Unicode"/>
                <a:cs typeface="Lucida Sans Unicode"/>
              </a:rPr>
              <a:t> </a:t>
            </a:r>
            <a:r>
              <a:rPr dirty="0" sz="2250" spc="-10">
                <a:solidFill>
                  <a:srgbClr val="212121"/>
                </a:solidFill>
                <a:latin typeface="Lucida Sans Unicode"/>
                <a:cs typeface="Lucida Sans Unicode"/>
              </a:rPr>
              <a:t>lity.</a:t>
            </a:r>
            <a:endParaRPr sz="225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Vijender Singh</dc:creator>
  <cp:keywords>DAGWhporfSc,BAFTJgw8jwg</cp:keywords>
  <dc:title>Untitled design</dc:title>
  <dcterms:created xsi:type="dcterms:W3CDTF">2024-11-15T06:38:54Z</dcterms:created>
  <dcterms:modified xsi:type="dcterms:W3CDTF">2024-11-15T06:38:54Z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2024-11-15T00:00:00Z</vt:filetime>
  </property>
  <property fmtid="{D5CDD505-2E9C-101B-9397-08002B2CF9AE}" pid="3" name="Creator">
    <vt:lpwstr>Canva</vt:lpwstr>
  </property>
  <property fmtid="{D5CDD505-2E9C-101B-9397-08002B2CF9AE}" pid="4" name="LastSaved">
    <vt:filetime>2024-11-15T00:00:00Z</vt:filetime>
  </property>
  <property fmtid="{D5CDD505-2E9C-101B-9397-08002B2CF9AE}" pid="5" name="Producer">
    <vt:lpwstr>Canva</vt:lpwstr>
  </property>
</Properties>
</file>